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29" r:id="rId3"/>
  </p:sldMasterIdLst>
  <p:notesMasterIdLst>
    <p:notesMasterId r:id="rId39"/>
  </p:notesMasterIdLst>
  <p:sldIdLst>
    <p:sldId id="1433" r:id="rId4"/>
    <p:sldId id="1438" r:id="rId5"/>
    <p:sldId id="1439" r:id="rId6"/>
    <p:sldId id="1435" r:id="rId7"/>
    <p:sldId id="1448" r:id="rId8"/>
    <p:sldId id="266" r:id="rId9"/>
    <p:sldId id="1436" r:id="rId10"/>
    <p:sldId id="1437" r:id="rId11"/>
    <p:sldId id="1441" r:id="rId12"/>
    <p:sldId id="1454" r:id="rId13"/>
    <p:sldId id="1440" r:id="rId14"/>
    <p:sldId id="1434" r:id="rId15"/>
    <p:sldId id="1392" r:id="rId16"/>
    <p:sldId id="1445" r:id="rId17"/>
    <p:sldId id="1451" r:id="rId18"/>
    <p:sldId id="1459" r:id="rId19"/>
    <p:sldId id="1442" r:id="rId20"/>
    <p:sldId id="1461" r:id="rId21"/>
    <p:sldId id="1449" r:id="rId22"/>
    <p:sldId id="1455" r:id="rId23"/>
    <p:sldId id="1456" r:id="rId24"/>
    <p:sldId id="1460" r:id="rId25"/>
    <p:sldId id="1452" r:id="rId26"/>
    <p:sldId id="1450" r:id="rId27"/>
    <p:sldId id="1462" r:id="rId28"/>
    <p:sldId id="1457" r:id="rId29"/>
    <p:sldId id="1466" r:id="rId30"/>
    <p:sldId id="1468" r:id="rId31"/>
    <p:sldId id="1458" r:id="rId32"/>
    <p:sldId id="1465" r:id="rId33"/>
    <p:sldId id="1430" r:id="rId34"/>
    <p:sldId id="299" r:id="rId35"/>
    <p:sldId id="1420" r:id="rId36"/>
    <p:sldId id="1443" r:id="rId37"/>
    <p:sldId id="146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7680" userDrawn="1">
          <p15:clr>
            <a:srgbClr val="A4A3A4"/>
          </p15:clr>
        </p15:guide>
        <p15:guide id="3" pos="2502" userDrawn="1">
          <p15:clr>
            <a:srgbClr val="A4A3A4"/>
          </p15:clr>
        </p15:guide>
        <p15:guide id="4" pos="2615" userDrawn="1">
          <p15:clr>
            <a:srgbClr val="A4A3A4"/>
          </p15:clr>
        </p15:guide>
        <p15:guide id="5" pos="5178" userDrawn="1">
          <p15:clr>
            <a:srgbClr val="A4A3A4"/>
          </p15:clr>
        </p15:guide>
        <p15:guide id="6" pos="5065" userDrawn="1">
          <p15:clr>
            <a:srgbClr val="A4A3A4"/>
          </p15:clr>
        </p15:guide>
        <p15:guide id="7" orient="horz" pos="4320" userDrawn="1">
          <p15:clr>
            <a:srgbClr val="A4A3A4"/>
          </p15:clr>
        </p15:guide>
        <p15:guide id="8" orient="horz" pos="1298" userDrawn="1">
          <p15:clr>
            <a:srgbClr val="A4A3A4"/>
          </p15:clr>
        </p15:guide>
        <p15:guide id="9" orient="horz" pos="1412" userDrawn="1">
          <p15:clr>
            <a:srgbClr val="A4A3A4"/>
          </p15:clr>
        </p15:guide>
        <p15:guide id="10" orient="horz" pos="2795" userDrawn="1">
          <p15:clr>
            <a:srgbClr val="A4A3A4"/>
          </p15:clr>
        </p15:guide>
        <p15:guide id="11" orient="horz" pos="2908" userDrawn="1">
          <p15:clr>
            <a:srgbClr val="A4A3A4"/>
          </p15:clr>
        </p15:guide>
        <p15:guide id="12" orient="horz" pos="4224" userDrawn="1">
          <p15:clr>
            <a:srgbClr val="A4A3A4"/>
          </p15:clr>
        </p15:guide>
        <p15:guide id="13" orient="horz" userDrawn="1">
          <p15:clr>
            <a:srgbClr val="A4A3A4"/>
          </p15:clr>
        </p15:guide>
        <p15:guide id="14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719"/>
    <a:srgbClr val="4AB7C3"/>
    <a:srgbClr val="272727"/>
    <a:srgbClr val="EFE8E6"/>
    <a:srgbClr val="FFFFFF"/>
    <a:srgbClr val="F51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621" autoAdjust="0"/>
  </p:normalViewPr>
  <p:slideViewPr>
    <p:cSldViewPr snapToGrid="0">
      <p:cViewPr varScale="1">
        <p:scale>
          <a:sx n="67" d="100"/>
          <a:sy n="67" d="100"/>
        </p:scale>
        <p:origin x="658" y="58"/>
      </p:cViewPr>
      <p:guideLst>
        <p:guide/>
        <p:guide pos="7680"/>
        <p:guide pos="2502"/>
        <p:guide pos="2615"/>
        <p:guide pos="5178"/>
        <p:guide pos="5065"/>
        <p:guide orient="horz" pos="4320"/>
        <p:guide orient="horz" pos="1298"/>
        <p:guide orient="horz" pos="1412"/>
        <p:guide orient="horz" pos="2795"/>
        <p:guide orient="horz" pos="2908"/>
        <p:guide orient="horz" pos="4224"/>
        <p:guide orient="horz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AE7F2-E819-4249-8F0A-CEB45A57A27E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9B50E-BA2A-4E05-A04D-75332644328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3435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7776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Not devoid of facts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17932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3871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Simplifying makes it comprehensible, Connecting makes it understandable and using Story makes it memorable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30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1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33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0249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3277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824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232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896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72119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8657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6237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6425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B1D07-F5EA-1818-DA4A-DD1C7CB93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E667D-08ED-0294-9992-A032F9BC8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51A1-CB83-A109-3F73-F48A3280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8FA23-CC78-05C8-F87F-735377697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39710-09EE-5E30-F4F4-B951415C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502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E824F-538A-8BCB-7BDB-FF43BDFFD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245E0-BC6A-5380-29EB-51EB6086E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5313C-DB18-6A01-FAB3-2DE89D53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3CAAC-269B-D752-2268-DFE2A70D8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D44DC-C866-8E3F-F42F-8202FC103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136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2046C3-0306-1853-C5F3-9B69A6F06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54FAF5-9AC1-0188-962C-CC0D58D1D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2BE61-AEC5-096B-1F98-548F4DAB4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A9379-6EFD-9B74-57CF-FB329AB1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D5DD-83B8-BF39-7985-40D263CA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40376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85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40861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28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853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740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8727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166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358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82A4E-1D64-776F-DC39-62032AD8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A4748-D3B7-00D3-4E1D-BE9A3A394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C889D-88EA-1B53-8C36-1A0D4A7A4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A804D-5FC5-55BD-C0B3-21B2E10D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A99BD-1C2E-7220-63F2-43B129A2A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1870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7134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4402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6024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9796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5749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2528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3289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4612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76821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276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1D357-2DEF-0DBF-E162-1D5BE1669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78DFB-2338-258B-141E-25D951468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B2CCC-879F-10E2-9321-FE08F1866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E2C71-A32A-745E-FD90-7D607C3E6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E4090-8BD7-5003-F01E-811AFF00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2661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59464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637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482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11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330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6934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09093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4135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56114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31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1BBA7-1207-9D16-E3F7-3C2757FB1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C901F-A49C-5394-0BA8-56C886813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AE3A6E-FD2E-E599-3B73-029DF19DA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51C84-21F4-6910-4257-CE8B6508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9A6E21-3F60-A827-D5F9-FF5FAF731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52D63-3FAE-7526-9C16-EA321080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37737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59983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40247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5623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6626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2739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31909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7247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736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25661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5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4B492-EFB3-CE0E-5718-DBC1377D7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F55A8-0348-AE05-E389-D4AFC40F3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08BC88-42FE-EDF3-E66F-37858C1FE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C9985-6394-9AB0-CF8F-E774167801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961A4C-7911-0A82-4093-6DFB5F401B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3473B9-873F-5B2B-F52B-39D5B77E7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1AF687-5DCA-2C90-6BF2-772EE22D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CD6101-4D0D-D5B2-FD29-CAD663A7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99655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87536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600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26727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647219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99067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175444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933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17067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60053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773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FBC2C-DBBA-4D85-8CCA-EEEC9A17B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7A250-CE59-C5B0-0000-D741DFA1F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040BE2-BD45-C12A-E14D-49271FE3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A4584-D145-4821-4DA7-667A0ECF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50234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6410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3597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52358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157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91717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36940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8249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67230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71986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578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F4FE4-23D8-69AD-A80F-A6F5C6785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50F5BD-6189-0E77-1E51-1901E7378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9743B-BC2C-7D11-2CB7-A336CD9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5742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08240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74815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113460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07505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42890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73055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323968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3897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8320320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E0D95-C819-9B88-7C32-DB7A5ACC0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6AABBB-CCC2-E5BB-ADB3-256BBE7E1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9EC8B-52B6-AAD3-7B44-9E397F87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18D52-86EB-46D0-50E1-71030940D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5681C-CE97-A82C-A8F4-E9D3E812B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1796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89007-B07D-18E9-4DA1-50028D80D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0D867-B1E1-9C3D-3C09-35F196EE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06C47-E6E1-9AE1-C800-1646C509C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55787-F4E1-2D8B-CCE2-476DC6888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16496-1060-9A9E-5A72-C36F32803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7B41DC-9F4F-B7C6-D7BE-DEB7E56EA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9951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A59D9-B243-E431-8C78-D7AB55C69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CACA6-BEF0-8FB9-F07C-8405BC0B3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925B1-D64E-3CFB-E20E-03F540172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D9A23-8524-EA4F-EEAA-EA9F37D02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55FF4-A965-5F7F-03A5-1E233F18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204582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2FDA3-FE91-B02C-C699-DFB3D3AFA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F0E80-D719-D894-169C-2100CDE0E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9B1D6-EDDF-2B3A-91A6-8168DA31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75E46-C0AA-2364-920B-AF3B3C2E9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13A2F-A6C8-A3ED-FEA4-3C5BDD0AE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29296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DE374-8362-6586-3129-C12CBABBC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E00B9-6BC5-ECCF-574C-EE481A80B0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4E1302-26BF-25DE-43F0-27D6999E9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B8E89-073D-6227-753A-74FDD478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7D843-5183-5DD1-0304-5284F10D4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AB963-25D4-C2B3-7B5B-820141DE4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59801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B20CF-5D49-A020-9929-99FE5C020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66CC5-5E7A-9EA7-56D4-2C3273B76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D12AF0-D41F-F5E5-7F07-2B7796B1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0A7562-980F-A80E-3347-A2A18BE68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850111-0B5D-BCC6-4436-A84D1FF340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35F4DD-C959-31B5-148F-6D27F8257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903541-05F2-1553-D87A-7DC1E2AF5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4A1633-DD6D-562B-98C5-C3509A004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16466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6E0A-FE59-6BF0-000E-8118E27C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40E562-FCC2-D1E6-9AED-B83EE314C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BEBDB-B5B1-AA8C-4EBD-0A8F36C1C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A803C1-F944-868C-6959-FABC011B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944138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2356B-4655-3BA8-9435-78D7CDF2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4AA872-F930-FC94-7895-C45F75BDB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FF939-C888-4633-E773-907ECF33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33423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B505-1892-FC35-6C49-F5AAB7777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A512B-E591-1AEE-DD35-3C33EF4D5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7D41E8-F578-FAE6-E708-1178F10D8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02B45-6960-6BE5-A9A4-07C4517E3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4B0ED-0BE0-60DC-9BCF-7A68E68A5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239B2-7EF7-3CAF-8890-EF676B95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30254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84721-A76B-5B6C-9B4E-B72C07A5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B17886-9748-7CDB-720A-286BBE4A6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84091-4CDD-2A93-4307-6B765DF45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80811-5D69-F224-ADEE-2CEB5FC48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9EBCC-56A3-B448-CF4E-35C616B1B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700A4-BEB0-ACD9-BB2B-1E8945E7D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04779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5ECE7-A6AD-FB45-3859-A474BFF7D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7B7EF5-B9E9-B1FC-2EE3-05EE7D687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8CD1C-5930-28F6-A927-8621B97D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55733-60F3-B671-B677-658AE581C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DDFA7-7E8D-33EA-796F-2BDA2515E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520895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8FAD81-0B53-6D74-97AC-485EB0C28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48DC7-4514-70AB-5092-4F59FCA03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E0815-C367-874C-8C13-60463238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D6A2D-F4F6-DCA7-0B47-6A1EA84A1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A475B-354F-F6F2-5E1D-AF5D50CDA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525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B28BE-CD60-F83A-22B8-62A3786A5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69A11-FF33-1BD7-FF72-1FF64A2B07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98F43A-9A1A-F6A9-A72F-B372887AE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E5536-C964-4E93-C3E8-51BD0CE7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7E571-3A12-EA5D-92F1-B29804966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67EE0-346E-2E83-330C-B4FC64FD6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486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63" Type="http://schemas.openxmlformats.org/officeDocument/2006/relationships/slideLayout" Target="../slideLayouts/slideLayout74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A4A49E-D7C0-C2CC-AB83-6BEF94326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6F63A-7695-424E-17C3-781D7980C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DD85A-4AFC-053F-D150-19CBAAE216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E55C1-F5FD-447B-9517-E2C72DBA2A2B}" type="datetimeFigureOut">
              <a:rPr lang="en-ZA" smtClean="0"/>
              <a:t>2023/09/27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43E85-1BBF-37B0-47B3-EE0865DD7C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2BB72-59F9-F127-FFAD-513CD3458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3699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377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8" r:id="rId67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992EDC-CCB1-7D12-B9FA-4494C9020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C1CF8-35BC-6D4D-2CC6-E302BE1F9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79219-7C1E-F27C-71A8-A7AD608166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6A0181EE-52EF-40E1-82B1-A61142F3BD70}" type="datetimeFigureOut">
              <a:rPr lang="en-ZA" smtClean="0"/>
              <a:pPr/>
              <a:t>2023/09/27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6DD58-32A5-F380-E863-A67DBD79E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E4C2B-1B6E-AC12-78E9-336270BA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DA5E047-9345-433F-9657-766CAA95E83D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8795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9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9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20B64-35FC-727E-7D49-9DD0B59D09BF}"/>
              </a:ext>
            </a:extLst>
          </p:cNvPr>
          <p:cNvGrpSpPr/>
          <p:nvPr/>
        </p:nvGrpSpPr>
        <p:grpSpPr>
          <a:xfrm>
            <a:off x="4842923" y="614310"/>
            <a:ext cx="6395529" cy="5328592"/>
            <a:chOff x="776917" y="653221"/>
            <a:chExt cx="6395529" cy="53285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7C576-DE75-3DB4-0592-D67AD51FCD52}"/>
                </a:ext>
              </a:extLst>
            </p:cNvPr>
            <p:cNvSpPr/>
            <p:nvPr/>
          </p:nvSpPr>
          <p:spPr>
            <a:xfrm>
              <a:off x="1360584" y="1616705"/>
              <a:ext cx="5528601" cy="3939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If you can’t explain something 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simply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, 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you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don’t understand it well enough.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404DD9-D464-29E1-A125-B187E6A9A1D2}"/>
                </a:ext>
              </a:extLst>
            </p:cNvPr>
            <p:cNvSpPr/>
            <p:nvPr/>
          </p:nvSpPr>
          <p:spPr>
            <a:xfrm>
              <a:off x="927491" y="65322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CBB2CA-B3F9-6355-D4D0-320694E43C56}"/>
                </a:ext>
              </a:extLst>
            </p:cNvPr>
            <p:cNvGrpSpPr/>
            <p:nvPr/>
          </p:nvGrpSpPr>
          <p:grpSpPr>
            <a:xfrm>
              <a:off x="776917" y="703094"/>
              <a:ext cx="939138" cy="777423"/>
              <a:chOff x="1056275" y="93105"/>
              <a:chExt cx="939138" cy="777423"/>
            </a:xfrm>
            <a:solidFill>
              <a:srgbClr val="4AB7C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F0D9887-D265-278E-CEE1-1AD5FC1A65DB}"/>
                  </a:ext>
                </a:extLst>
              </p:cNvPr>
              <p:cNvSpPr/>
              <p:nvPr/>
            </p:nvSpPr>
            <p:spPr>
              <a:xfrm>
                <a:off x="1056275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8B73706-DE77-2082-90F6-FAADAC00305B}"/>
                  </a:ext>
                </a:extLst>
              </p:cNvPr>
              <p:cNvSpPr/>
              <p:nvPr/>
            </p:nvSpPr>
            <p:spPr>
              <a:xfrm>
                <a:off x="1593349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1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40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66ACC1C-E7EA-B4B8-0DBD-901C5E9078DA}"/>
                </a:ext>
              </a:extLst>
            </p:cNvPr>
            <p:cNvGrpSpPr/>
            <p:nvPr/>
          </p:nvGrpSpPr>
          <p:grpSpPr>
            <a:xfrm flipH="1">
              <a:off x="6233308" y="5114071"/>
              <a:ext cx="939138" cy="777423"/>
              <a:chOff x="10998928" y="93105"/>
              <a:chExt cx="939138" cy="777423"/>
            </a:xfrm>
            <a:solidFill>
              <a:srgbClr val="4AB7C3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D72E28D-D45F-0458-73C4-DD6B3F57624B}"/>
                  </a:ext>
                </a:extLst>
              </p:cNvPr>
              <p:cNvSpPr/>
              <p:nvPr/>
            </p:nvSpPr>
            <p:spPr>
              <a:xfrm>
                <a:off x="10998928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7999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4FFEA39-4A9F-5FCB-F5EA-C960C118C3E2}"/>
                  </a:ext>
                </a:extLst>
              </p:cNvPr>
              <p:cNvSpPr/>
              <p:nvPr/>
            </p:nvSpPr>
            <p:spPr>
              <a:xfrm>
                <a:off x="11536002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39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</p:grpSp>
      <p:pic>
        <p:nvPicPr>
          <p:cNvPr id="3" name="Picture 2" descr="A person with his hands folded in prayer&#10;&#10;Description automatically generated">
            <a:extLst>
              <a:ext uri="{FF2B5EF4-FFF2-40B4-BE49-F238E27FC236}">
                <a16:creationId xmlns:a16="http://schemas.microsoft.com/office/drawing/2014/main" id="{7091C418-BC09-6105-054E-7499615AC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5929"/>
            <a:ext cx="5157087" cy="532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13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per cutout of a couple of people&#10;&#10;Description automatically generated">
            <a:extLst>
              <a:ext uri="{FF2B5EF4-FFF2-40B4-BE49-F238E27FC236}">
                <a16:creationId xmlns:a16="http://schemas.microsoft.com/office/drawing/2014/main" id="{896D4AA9-82D3-5D1F-A8B6-62B34F529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556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2426B1-9E86-7789-F4E6-5E5D4D69EB40}"/>
              </a:ext>
            </a:extLst>
          </p:cNvPr>
          <p:cNvSpPr/>
          <p:nvPr/>
        </p:nvSpPr>
        <p:spPr>
          <a:xfrm>
            <a:off x="-223736" y="-301557"/>
            <a:ext cx="13064247" cy="769457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" name="Picture 1" descr="A logo with blue and orange letters&#10;&#10;Description automatically generated">
            <a:extLst>
              <a:ext uri="{FF2B5EF4-FFF2-40B4-BE49-F238E27FC236}">
                <a16:creationId xmlns:a16="http://schemas.microsoft.com/office/drawing/2014/main" id="{C84D2DEA-8414-4671-B939-57AB154C0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226" y="0"/>
            <a:ext cx="7321415" cy="3282435"/>
          </a:xfrm>
          <a:prstGeom prst="rect">
            <a:avLst/>
          </a:prstGeom>
        </p:spPr>
      </p:pic>
      <p:pic>
        <p:nvPicPr>
          <p:cNvPr id="4" name="Picture 3" descr="A person and person standing next to each other&#10;&#10;Description automatically generated">
            <a:extLst>
              <a:ext uri="{FF2B5EF4-FFF2-40B4-BE49-F238E27FC236}">
                <a16:creationId xmlns:a16="http://schemas.microsoft.com/office/drawing/2014/main" id="{3160F6C0-C147-D235-CAC1-C9740B356C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46"/>
          <a:stretch/>
        </p:blipFill>
        <p:spPr>
          <a:xfrm>
            <a:off x="0" y="-8301"/>
            <a:ext cx="7208196" cy="716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1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20B64-35FC-727E-7D49-9DD0B59D09BF}"/>
              </a:ext>
            </a:extLst>
          </p:cNvPr>
          <p:cNvGrpSpPr/>
          <p:nvPr/>
        </p:nvGrpSpPr>
        <p:grpSpPr>
          <a:xfrm>
            <a:off x="543454" y="565673"/>
            <a:ext cx="6395529" cy="5328592"/>
            <a:chOff x="776917" y="653221"/>
            <a:chExt cx="6395529" cy="53285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7C576-DE75-3DB4-0592-D67AD51FCD52}"/>
                </a:ext>
              </a:extLst>
            </p:cNvPr>
            <p:cNvSpPr/>
            <p:nvPr/>
          </p:nvSpPr>
          <p:spPr>
            <a:xfrm>
              <a:off x="1613340" y="1425768"/>
              <a:ext cx="5208997" cy="355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5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A great idea, poorly explained, ceases to appear great, </a:t>
              </a:r>
              <a:r>
                <a:rPr lang="en-US" sz="45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and the cost is tremendous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217696-72F4-F882-DEC0-730EAA82318F}"/>
                </a:ext>
              </a:extLst>
            </p:cNvPr>
            <p:cNvSpPr/>
            <p:nvPr/>
          </p:nvSpPr>
          <p:spPr>
            <a:xfrm>
              <a:off x="1246486" y="5249744"/>
              <a:ext cx="421246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90500" marR="0" lvl="0" indent="-1905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-</a:t>
              </a:r>
              <a:r>
                <a:rPr lang="en-US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Lee </a:t>
              </a:r>
              <a:r>
                <a:rPr lang="en-US" sz="2800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LeFever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404DD9-D464-29E1-A125-B187E6A9A1D2}"/>
                </a:ext>
              </a:extLst>
            </p:cNvPr>
            <p:cNvSpPr/>
            <p:nvPr/>
          </p:nvSpPr>
          <p:spPr>
            <a:xfrm>
              <a:off x="927491" y="65322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CBB2CA-B3F9-6355-D4D0-320694E43C56}"/>
                </a:ext>
              </a:extLst>
            </p:cNvPr>
            <p:cNvGrpSpPr/>
            <p:nvPr/>
          </p:nvGrpSpPr>
          <p:grpSpPr>
            <a:xfrm>
              <a:off x="776917" y="703094"/>
              <a:ext cx="939138" cy="777423"/>
              <a:chOff x="1056275" y="93105"/>
              <a:chExt cx="939138" cy="777423"/>
            </a:xfrm>
            <a:solidFill>
              <a:srgbClr val="4AB7C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F0D9887-D265-278E-CEE1-1AD5FC1A65DB}"/>
                  </a:ext>
                </a:extLst>
              </p:cNvPr>
              <p:cNvSpPr/>
              <p:nvPr/>
            </p:nvSpPr>
            <p:spPr>
              <a:xfrm>
                <a:off x="1056275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8B73706-DE77-2082-90F6-FAADAC00305B}"/>
                  </a:ext>
                </a:extLst>
              </p:cNvPr>
              <p:cNvSpPr/>
              <p:nvPr/>
            </p:nvSpPr>
            <p:spPr>
              <a:xfrm>
                <a:off x="1593349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1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40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66ACC1C-E7EA-B4B8-0DBD-901C5E9078DA}"/>
                </a:ext>
              </a:extLst>
            </p:cNvPr>
            <p:cNvGrpSpPr/>
            <p:nvPr/>
          </p:nvGrpSpPr>
          <p:grpSpPr>
            <a:xfrm flipH="1">
              <a:off x="6233308" y="5114071"/>
              <a:ext cx="939138" cy="777423"/>
              <a:chOff x="10998928" y="93105"/>
              <a:chExt cx="939138" cy="777423"/>
            </a:xfrm>
            <a:solidFill>
              <a:srgbClr val="4AB7C3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D72E28D-D45F-0458-73C4-DD6B3F57624B}"/>
                  </a:ext>
                </a:extLst>
              </p:cNvPr>
              <p:cNvSpPr/>
              <p:nvPr/>
            </p:nvSpPr>
            <p:spPr>
              <a:xfrm>
                <a:off x="10998928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7999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4FFEA39-4A9F-5FCB-F5EA-C960C118C3E2}"/>
                  </a:ext>
                </a:extLst>
              </p:cNvPr>
              <p:cNvSpPr/>
              <p:nvPr/>
            </p:nvSpPr>
            <p:spPr>
              <a:xfrm>
                <a:off x="11536002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39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</p:grpSp>
      <p:pic>
        <p:nvPicPr>
          <p:cNvPr id="3" name="Picture 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ECD52CA-0D3B-7E2B-CEBB-05DF771FC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1" y="526241"/>
            <a:ext cx="6335949" cy="633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0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t="-30000" r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oks on a shelf">
            <a:extLst>
              <a:ext uri="{FF2B5EF4-FFF2-40B4-BE49-F238E27FC236}">
                <a16:creationId xmlns:a16="http://schemas.microsoft.com/office/drawing/2014/main" id="{188A0242-E3BA-A39A-8894-5308D8D5B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74"/>
            <a:ext cx="12192000" cy="813227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BB672CD-1463-BED9-C99E-7A3A826059C2}"/>
              </a:ext>
            </a:extLst>
          </p:cNvPr>
          <p:cNvGrpSpPr/>
          <p:nvPr/>
        </p:nvGrpSpPr>
        <p:grpSpPr>
          <a:xfrm>
            <a:off x="232287" y="494041"/>
            <a:ext cx="6012668" cy="5328592"/>
            <a:chOff x="232287" y="494041"/>
            <a:chExt cx="6012668" cy="53285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72E30F1-216F-B92B-46C6-4B4761ECD4FB}"/>
                </a:ext>
              </a:extLst>
            </p:cNvPr>
            <p:cNvSpPr>
              <a:spLocks/>
            </p:cNvSpPr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EF46FD0-711B-4697-A556-8F532F3502A5}"/>
                </a:ext>
              </a:extLst>
            </p:cNvPr>
            <p:cNvSpPr/>
            <p:nvPr/>
          </p:nvSpPr>
          <p:spPr>
            <a:xfrm>
              <a:off x="371364" y="830755"/>
              <a:ext cx="5724636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CORE CONCEPT: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The Cost of Understanding</a:t>
              </a:r>
              <a:r>
                <a:rPr lang="en-US" sz="43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:</a:t>
              </a:r>
              <a:r>
                <a:rPr lang="en-US" sz="43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learning has a cost, if the cost </a:t>
              </a:r>
              <a:r>
                <a:rPr lang="en-US" sz="36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seems too high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their </a:t>
              </a:r>
              <a:r>
                <a:rPr lang="en-US" sz="36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willingness to learn decreases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.</a:t>
              </a:r>
              <a:endParaRPr lang="en-US" sz="4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473AC8-3224-42E9-8691-C91D5E589B98}"/>
                </a:ext>
              </a:extLst>
            </p:cNvPr>
            <p:cNvSpPr/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pic>
        <p:nvPicPr>
          <p:cNvPr id="17" name="Picture 16" descr="A book with text on it&#10;&#10;Description automatically generated">
            <a:extLst>
              <a:ext uri="{FF2B5EF4-FFF2-40B4-BE49-F238E27FC236}">
                <a16:creationId xmlns:a16="http://schemas.microsoft.com/office/drawing/2014/main" id="{AB7A6E6C-38AA-EECC-8221-3C8263504B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542" y="474476"/>
            <a:ext cx="5229935" cy="61930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1DE0B76-1496-9610-786C-0F08417DE183}"/>
              </a:ext>
            </a:extLst>
          </p:cNvPr>
          <p:cNvSpPr/>
          <p:nvPr/>
        </p:nvSpPr>
        <p:spPr>
          <a:xfrm>
            <a:off x="378994" y="7526166"/>
            <a:ext cx="11038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dirty="0">
                <a:solidFill>
                  <a:srgbClr val="272727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3 Principles</a:t>
            </a:r>
            <a:r>
              <a:rPr lang="en-US" sz="80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: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C8F626B-1CBE-08D2-DB30-C91B998FC875}"/>
              </a:ext>
            </a:extLst>
          </p:cNvPr>
          <p:cNvSpPr txBox="1">
            <a:spLocks/>
          </p:cNvSpPr>
          <p:nvPr/>
        </p:nvSpPr>
        <p:spPr>
          <a:xfrm>
            <a:off x="4152899" y="9373032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SIMPLIFY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F0F012-BC82-710F-00C1-91B0F3FF797C}"/>
              </a:ext>
            </a:extLst>
          </p:cNvPr>
          <p:cNvSpPr txBox="1">
            <a:spLocks/>
          </p:cNvSpPr>
          <p:nvPr/>
        </p:nvSpPr>
        <p:spPr>
          <a:xfrm>
            <a:off x="4031455" y="12694703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STORY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D323AF9-F495-009A-B24A-745A4A64E2B8}"/>
              </a:ext>
            </a:extLst>
          </p:cNvPr>
          <p:cNvSpPr txBox="1">
            <a:spLocks/>
          </p:cNvSpPr>
          <p:nvPr/>
        </p:nvSpPr>
        <p:spPr>
          <a:xfrm>
            <a:off x="4106863" y="11048676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CONNECT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708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Books on a shelf">
            <a:extLst>
              <a:ext uri="{FF2B5EF4-FFF2-40B4-BE49-F238E27FC236}">
                <a16:creationId xmlns:a16="http://schemas.microsoft.com/office/drawing/2014/main" id="{E42B162A-7919-A231-9289-8F22D62CE2A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2589"/>
            <a:ext cx="12192000" cy="81322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F214D8-C8A5-A412-E62A-D00DD8511AD0}"/>
              </a:ext>
            </a:extLst>
          </p:cNvPr>
          <p:cNvSpPr/>
          <p:nvPr/>
        </p:nvSpPr>
        <p:spPr>
          <a:xfrm>
            <a:off x="378994" y="463860"/>
            <a:ext cx="11038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dirty="0">
                <a:latin typeface="Roboto Black" panose="02000000000000000000" pitchFamily="2" charset="0"/>
                <a:ea typeface="Roboto Black" panose="02000000000000000000" pitchFamily="2" charset="0"/>
              </a:rPr>
              <a:t>3 Principles</a:t>
            </a:r>
            <a:r>
              <a:rPr lang="en-US" sz="80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: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8BC1A4F-2172-5231-EBAA-A02EA27C31BD}"/>
              </a:ext>
            </a:extLst>
          </p:cNvPr>
          <p:cNvSpPr txBox="1">
            <a:spLocks/>
          </p:cNvSpPr>
          <p:nvPr/>
        </p:nvSpPr>
        <p:spPr>
          <a:xfrm>
            <a:off x="4152899" y="2310726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SIMPLIFY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BB58B37-89E2-339C-B7F5-A1E954DCE81F}"/>
              </a:ext>
            </a:extLst>
          </p:cNvPr>
          <p:cNvSpPr txBox="1">
            <a:spLocks/>
          </p:cNvSpPr>
          <p:nvPr/>
        </p:nvSpPr>
        <p:spPr>
          <a:xfrm>
            <a:off x="4031455" y="5632397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STORY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1C7B1B48-045D-A4CB-50F5-CE823A553E36}"/>
              </a:ext>
            </a:extLst>
          </p:cNvPr>
          <p:cNvSpPr txBox="1">
            <a:spLocks/>
          </p:cNvSpPr>
          <p:nvPr/>
        </p:nvSpPr>
        <p:spPr>
          <a:xfrm>
            <a:off x="4106863" y="3986370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CONNECT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A book with text on it&#10;&#10;Description automatically generated">
            <a:extLst>
              <a:ext uri="{FF2B5EF4-FFF2-40B4-BE49-F238E27FC236}">
                <a16:creationId xmlns:a16="http://schemas.microsoft.com/office/drawing/2014/main" id="{163D9B20-2BE1-B669-BB80-9815F8488B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542" y="-6237633"/>
            <a:ext cx="5229935" cy="619302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EB478F0-A97F-43AF-5DE7-9495757DD0A6}"/>
              </a:ext>
            </a:extLst>
          </p:cNvPr>
          <p:cNvGrpSpPr/>
          <p:nvPr/>
        </p:nvGrpSpPr>
        <p:grpSpPr>
          <a:xfrm>
            <a:off x="378994" y="-6855415"/>
            <a:ext cx="6012668" cy="5328592"/>
            <a:chOff x="232287" y="494041"/>
            <a:chExt cx="6012668" cy="532859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5268C7F-7D14-4298-136F-AF22BF28DBC0}"/>
                </a:ext>
              </a:extLst>
            </p:cNvPr>
            <p:cNvSpPr>
              <a:spLocks/>
            </p:cNvSpPr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57755F-8238-00BD-DBA3-36A18260CD0E}"/>
                </a:ext>
              </a:extLst>
            </p:cNvPr>
            <p:cNvSpPr/>
            <p:nvPr/>
          </p:nvSpPr>
          <p:spPr>
            <a:xfrm>
              <a:off x="371364" y="830755"/>
              <a:ext cx="5724636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CORE CONCEPT: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The Cost of Understanding</a:t>
              </a:r>
              <a:r>
                <a:rPr lang="en-US" sz="43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:</a:t>
              </a:r>
              <a:r>
                <a:rPr lang="en-US" sz="43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learning has a cost, if the cost </a:t>
              </a:r>
              <a:r>
                <a:rPr lang="en-US" sz="36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seems too high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their </a:t>
              </a:r>
              <a:r>
                <a:rPr lang="en-US" sz="36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willingness to learn decreases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.</a:t>
              </a:r>
              <a:endParaRPr lang="en-US" sz="4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BE1A5A6-D1AE-FC1D-C353-03B37C80E1C9}"/>
                </a:ext>
              </a:extLst>
            </p:cNvPr>
            <p:cNvSpPr/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731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E7BEFC-C39C-0C94-FF79-BD2F724E6B1D}"/>
              </a:ext>
            </a:extLst>
          </p:cNvPr>
          <p:cNvSpPr txBox="1"/>
          <p:nvPr/>
        </p:nvSpPr>
        <p:spPr>
          <a:xfrm>
            <a:off x="2415428" y="2644170"/>
            <a:ext cx="73611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1: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SIMPLIFY</a:t>
            </a:r>
            <a:endParaRPr lang="en-ZA" sz="40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199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ge with lights on&#10;&#10;Description automatically generated">
            <a:extLst>
              <a:ext uri="{FF2B5EF4-FFF2-40B4-BE49-F238E27FC236}">
                <a16:creationId xmlns:a16="http://schemas.microsoft.com/office/drawing/2014/main" id="{2158B045-31AC-9688-6B79-90E111284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119"/>
            <a:ext cx="12192000" cy="12192000"/>
          </a:xfrm>
          <a:prstGeom prst="rect">
            <a:avLst/>
          </a:prstGeom>
        </p:spPr>
      </p:pic>
      <p:pic>
        <p:nvPicPr>
          <p:cNvPr id="11" name="Picture 10" descr="A person with his hands in his pockets&#10;&#10;Description automatically generated">
            <a:extLst>
              <a:ext uri="{FF2B5EF4-FFF2-40B4-BE49-F238E27FC236}">
                <a16:creationId xmlns:a16="http://schemas.microsoft.com/office/drawing/2014/main" id="{16F80843-1238-74C7-E07F-9C70149B7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664" y="2017528"/>
            <a:ext cx="4842753" cy="4842753"/>
          </a:xfrm>
          <a:prstGeom prst="rect">
            <a:avLst/>
          </a:prstGeom>
        </p:spPr>
      </p:pic>
      <p:pic>
        <p:nvPicPr>
          <p:cNvPr id="10" name="Picture 9" descr="A group of people with their hands up&#10;&#10;Description automatically generated">
            <a:extLst>
              <a:ext uri="{FF2B5EF4-FFF2-40B4-BE49-F238E27FC236}">
                <a16:creationId xmlns:a16="http://schemas.microsoft.com/office/drawing/2014/main" id="{5AD49F95-D02D-1FD4-3DBA-7ACA1A2F4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8745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01BAC01-286C-C5C4-E2FB-D084F13CC5DD}"/>
              </a:ext>
            </a:extLst>
          </p:cNvPr>
          <p:cNvGrpSpPr/>
          <p:nvPr/>
        </p:nvGrpSpPr>
        <p:grpSpPr>
          <a:xfrm>
            <a:off x="-250664" y="-440436"/>
            <a:ext cx="12898877" cy="7551355"/>
            <a:chOff x="-250664" y="-440436"/>
            <a:chExt cx="12898877" cy="75513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D22633-0014-3934-5DDD-D16656F23A42}"/>
                </a:ext>
              </a:extLst>
            </p:cNvPr>
            <p:cNvSpPr/>
            <p:nvPr/>
          </p:nvSpPr>
          <p:spPr>
            <a:xfrm>
              <a:off x="-250664" y="-440436"/>
              <a:ext cx="12898877" cy="7551355"/>
            </a:xfrm>
            <a:prstGeom prst="rect">
              <a:avLst/>
            </a:prstGeom>
            <a:solidFill>
              <a:srgbClr val="272727">
                <a:alpha val="62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C60658-1EFB-FE63-0304-DD2D74E11DCC}"/>
                </a:ext>
              </a:extLst>
            </p:cNvPr>
            <p:cNvSpPr txBox="1"/>
            <p:nvPr/>
          </p:nvSpPr>
          <p:spPr>
            <a:xfrm>
              <a:off x="3124056" y="2306430"/>
              <a:ext cx="9296050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Jargon… Jargon… Jargon…</a:t>
              </a:r>
            </a:p>
            <a:p>
              <a:pPr algn="ctr"/>
              <a:r>
                <a:rPr lang="en-ZA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You get it?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263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person sitting on a chair with a computer next to a news and a news paper&#10;&#10;Description automatically generated">
            <a:extLst>
              <a:ext uri="{FF2B5EF4-FFF2-40B4-BE49-F238E27FC236}">
                <a16:creationId xmlns:a16="http://schemas.microsoft.com/office/drawing/2014/main" id="{87A8822E-C404-C3D6-7F03-44F094720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pic>
        <p:nvPicPr>
          <p:cNvPr id="5" name="Picture 4" descr="A drawing of a person sitting on a chair with a computer and a news sign&#10;&#10;Description automatically generated">
            <a:extLst>
              <a:ext uri="{FF2B5EF4-FFF2-40B4-BE49-F238E27FC236}">
                <a16:creationId xmlns:a16="http://schemas.microsoft.com/office/drawing/2014/main" id="{08CD2F40-75E2-751D-996D-195685085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3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symbols on a black background&#10;&#10;Description automatically generated">
            <a:extLst>
              <a:ext uri="{FF2B5EF4-FFF2-40B4-BE49-F238E27FC236}">
                <a16:creationId xmlns:a16="http://schemas.microsoft.com/office/drawing/2014/main" id="{2EA3652D-79F0-DDF6-C6B8-D737A49A80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4" t="23957" r="45371" b="50000"/>
          <a:stretch/>
        </p:blipFill>
        <p:spPr>
          <a:xfrm rot="19194851">
            <a:off x="6202588" y="2459063"/>
            <a:ext cx="2772315" cy="173638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20B64-35FC-727E-7D49-9DD0B59D09BF}"/>
              </a:ext>
            </a:extLst>
          </p:cNvPr>
          <p:cNvGrpSpPr/>
          <p:nvPr/>
        </p:nvGrpSpPr>
        <p:grpSpPr>
          <a:xfrm>
            <a:off x="543454" y="565673"/>
            <a:ext cx="6395529" cy="5328592"/>
            <a:chOff x="776917" y="653221"/>
            <a:chExt cx="6395529" cy="53285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7C576-DE75-3DB4-0592-D67AD51FCD52}"/>
                </a:ext>
              </a:extLst>
            </p:cNvPr>
            <p:cNvSpPr/>
            <p:nvPr/>
          </p:nvSpPr>
          <p:spPr>
            <a:xfrm>
              <a:off x="1809541" y="938088"/>
              <a:ext cx="5208997" cy="4401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“Explanations fail when we are unable to translate the </a:t>
              </a:r>
              <a:r>
                <a:rPr lang="en-US" sz="40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language of our work</a:t>
              </a:r>
              <a:r>
                <a:rPr lang="en-US" sz="4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to the </a:t>
              </a:r>
              <a:r>
                <a:rPr lang="en-US" sz="40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language of a possibly uninformed audience</a:t>
              </a:r>
              <a:r>
                <a:rPr lang="en-US" sz="4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.”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217696-72F4-F882-DEC0-730EAA82318F}"/>
                </a:ext>
              </a:extLst>
            </p:cNvPr>
            <p:cNvSpPr/>
            <p:nvPr/>
          </p:nvSpPr>
          <p:spPr>
            <a:xfrm>
              <a:off x="1246486" y="5249744"/>
              <a:ext cx="421246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90500" marR="0" lvl="0" indent="-1905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-</a:t>
              </a:r>
              <a:r>
                <a:rPr lang="en-US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Lee </a:t>
              </a:r>
              <a:r>
                <a:rPr lang="en-US" sz="2800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LeFever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404DD9-D464-29E1-A125-B187E6A9A1D2}"/>
                </a:ext>
              </a:extLst>
            </p:cNvPr>
            <p:cNvSpPr/>
            <p:nvPr/>
          </p:nvSpPr>
          <p:spPr>
            <a:xfrm>
              <a:off x="927491" y="65322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CBB2CA-B3F9-6355-D4D0-320694E43C56}"/>
                </a:ext>
              </a:extLst>
            </p:cNvPr>
            <p:cNvGrpSpPr/>
            <p:nvPr/>
          </p:nvGrpSpPr>
          <p:grpSpPr>
            <a:xfrm>
              <a:off x="776917" y="703094"/>
              <a:ext cx="939138" cy="777423"/>
              <a:chOff x="1056275" y="93105"/>
              <a:chExt cx="939138" cy="777423"/>
            </a:xfrm>
            <a:solidFill>
              <a:srgbClr val="4AB7C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F0D9887-D265-278E-CEE1-1AD5FC1A65DB}"/>
                  </a:ext>
                </a:extLst>
              </p:cNvPr>
              <p:cNvSpPr/>
              <p:nvPr/>
            </p:nvSpPr>
            <p:spPr>
              <a:xfrm>
                <a:off x="1056275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8B73706-DE77-2082-90F6-FAADAC00305B}"/>
                  </a:ext>
                </a:extLst>
              </p:cNvPr>
              <p:cNvSpPr/>
              <p:nvPr/>
            </p:nvSpPr>
            <p:spPr>
              <a:xfrm>
                <a:off x="1593349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1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40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66ACC1C-E7EA-B4B8-0DBD-901C5E9078DA}"/>
                </a:ext>
              </a:extLst>
            </p:cNvPr>
            <p:cNvGrpSpPr/>
            <p:nvPr/>
          </p:nvGrpSpPr>
          <p:grpSpPr>
            <a:xfrm flipH="1">
              <a:off x="6233308" y="5114071"/>
              <a:ext cx="939138" cy="777423"/>
              <a:chOff x="10998928" y="93105"/>
              <a:chExt cx="939138" cy="777423"/>
            </a:xfrm>
            <a:solidFill>
              <a:srgbClr val="4AB7C3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D72E28D-D45F-0458-73C4-DD6B3F57624B}"/>
                  </a:ext>
                </a:extLst>
              </p:cNvPr>
              <p:cNvSpPr/>
              <p:nvPr/>
            </p:nvSpPr>
            <p:spPr>
              <a:xfrm>
                <a:off x="10998928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7999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4FFEA39-4A9F-5FCB-F5EA-C960C118C3E2}"/>
                  </a:ext>
                </a:extLst>
              </p:cNvPr>
              <p:cNvSpPr/>
              <p:nvPr/>
            </p:nvSpPr>
            <p:spPr>
              <a:xfrm>
                <a:off x="11536002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39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</p:grpSp>
      <p:pic>
        <p:nvPicPr>
          <p:cNvPr id="3" name="Picture 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ECD52CA-0D3B-7E2B-CEBB-05DF771FC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1" y="526241"/>
            <a:ext cx="6335949" cy="633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5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symbols on a black background&#10;&#10;Description automatically generated">
            <a:extLst>
              <a:ext uri="{FF2B5EF4-FFF2-40B4-BE49-F238E27FC236}">
                <a16:creationId xmlns:a16="http://schemas.microsoft.com/office/drawing/2014/main" id="{2EA3652D-79F0-DDF6-C6B8-D737A49A80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4" t="23957" r="45371" b="50000"/>
          <a:stretch/>
        </p:blipFill>
        <p:spPr>
          <a:xfrm rot="19194851">
            <a:off x="6202588" y="2459063"/>
            <a:ext cx="2772315" cy="173638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20B64-35FC-727E-7D49-9DD0B59D09BF}"/>
              </a:ext>
            </a:extLst>
          </p:cNvPr>
          <p:cNvGrpSpPr/>
          <p:nvPr/>
        </p:nvGrpSpPr>
        <p:grpSpPr>
          <a:xfrm>
            <a:off x="543454" y="565673"/>
            <a:ext cx="6521427" cy="5328592"/>
            <a:chOff x="776917" y="653221"/>
            <a:chExt cx="6521427" cy="53285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7C576-DE75-3DB4-0592-D67AD51FCD52}"/>
                </a:ext>
              </a:extLst>
            </p:cNvPr>
            <p:cNvSpPr/>
            <p:nvPr/>
          </p:nvSpPr>
          <p:spPr>
            <a:xfrm>
              <a:off x="2089347" y="2329098"/>
              <a:ext cx="5208997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7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“Keep it </a:t>
              </a:r>
              <a:r>
                <a:rPr lang="en-US" sz="72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simple</a:t>
              </a:r>
              <a:r>
                <a:rPr lang="en-US" sz="7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.”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404DD9-D464-29E1-A125-B187E6A9A1D2}"/>
                </a:ext>
              </a:extLst>
            </p:cNvPr>
            <p:cNvSpPr/>
            <p:nvPr/>
          </p:nvSpPr>
          <p:spPr>
            <a:xfrm>
              <a:off x="927491" y="65322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CBB2CA-B3F9-6355-D4D0-320694E43C56}"/>
                </a:ext>
              </a:extLst>
            </p:cNvPr>
            <p:cNvGrpSpPr/>
            <p:nvPr/>
          </p:nvGrpSpPr>
          <p:grpSpPr>
            <a:xfrm>
              <a:off x="776917" y="703094"/>
              <a:ext cx="939138" cy="777423"/>
              <a:chOff x="1056275" y="93105"/>
              <a:chExt cx="939138" cy="777423"/>
            </a:xfrm>
            <a:solidFill>
              <a:srgbClr val="4AB7C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F0D9887-D265-278E-CEE1-1AD5FC1A65DB}"/>
                  </a:ext>
                </a:extLst>
              </p:cNvPr>
              <p:cNvSpPr/>
              <p:nvPr/>
            </p:nvSpPr>
            <p:spPr>
              <a:xfrm>
                <a:off x="1056275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8B73706-DE77-2082-90F6-FAADAC00305B}"/>
                  </a:ext>
                </a:extLst>
              </p:cNvPr>
              <p:cNvSpPr/>
              <p:nvPr/>
            </p:nvSpPr>
            <p:spPr>
              <a:xfrm>
                <a:off x="1593349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1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40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66ACC1C-E7EA-B4B8-0DBD-901C5E9078DA}"/>
                </a:ext>
              </a:extLst>
            </p:cNvPr>
            <p:cNvGrpSpPr/>
            <p:nvPr/>
          </p:nvGrpSpPr>
          <p:grpSpPr>
            <a:xfrm flipH="1">
              <a:off x="6233308" y="5114071"/>
              <a:ext cx="939138" cy="777423"/>
              <a:chOff x="10998928" y="93105"/>
              <a:chExt cx="939138" cy="777423"/>
            </a:xfrm>
            <a:solidFill>
              <a:srgbClr val="4AB7C3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D72E28D-D45F-0458-73C4-DD6B3F57624B}"/>
                  </a:ext>
                </a:extLst>
              </p:cNvPr>
              <p:cNvSpPr/>
              <p:nvPr/>
            </p:nvSpPr>
            <p:spPr>
              <a:xfrm>
                <a:off x="10998928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7999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4FFEA39-4A9F-5FCB-F5EA-C960C118C3E2}"/>
                  </a:ext>
                </a:extLst>
              </p:cNvPr>
              <p:cNvSpPr/>
              <p:nvPr/>
            </p:nvSpPr>
            <p:spPr>
              <a:xfrm>
                <a:off x="11536002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39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rgbClr val="EF8719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</p:grpSp>
      <p:pic>
        <p:nvPicPr>
          <p:cNvPr id="3" name="Picture 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ECD52CA-0D3B-7E2B-CEBB-05DF771FC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1" y="526241"/>
            <a:ext cx="6335949" cy="633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86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on a table&#10;&#10;Description automatically generated">
            <a:extLst>
              <a:ext uri="{FF2B5EF4-FFF2-40B4-BE49-F238E27FC236}">
                <a16:creationId xmlns:a16="http://schemas.microsoft.com/office/drawing/2014/main" id="{E7F8CE0E-40F5-900D-E5F3-8ACD41EFF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91975"/>
            <a:ext cx="12192000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E7BEFC-C39C-0C94-FF79-BD2F724E6B1D}"/>
              </a:ext>
            </a:extLst>
          </p:cNvPr>
          <p:cNvSpPr txBox="1"/>
          <p:nvPr/>
        </p:nvSpPr>
        <p:spPr>
          <a:xfrm>
            <a:off x="2415428" y="990465"/>
            <a:ext cx="73611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2: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CONNECT</a:t>
            </a:r>
            <a:endParaRPr lang="en-ZA" sz="40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8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ge with lights on&#10;&#10;Description automatically generated">
            <a:extLst>
              <a:ext uri="{FF2B5EF4-FFF2-40B4-BE49-F238E27FC236}">
                <a16:creationId xmlns:a16="http://schemas.microsoft.com/office/drawing/2014/main" id="{2158B045-31AC-9688-6B79-90E111284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119"/>
            <a:ext cx="12192000" cy="12192000"/>
          </a:xfrm>
          <a:prstGeom prst="rect">
            <a:avLst/>
          </a:prstGeom>
        </p:spPr>
      </p:pic>
      <p:pic>
        <p:nvPicPr>
          <p:cNvPr id="11" name="Picture 10" descr="A person with his hands in his pockets&#10;&#10;Description automatically generated">
            <a:extLst>
              <a:ext uri="{FF2B5EF4-FFF2-40B4-BE49-F238E27FC236}">
                <a16:creationId xmlns:a16="http://schemas.microsoft.com/office/drawing/2014/main" id="{16F80843-1238-74C7-E07F-9C70149B7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664" y="2017528"/>
            <a:ext cx="4842753" cy="4842753"/>
          </a:xfrm>
          <a:prstGeom prst="rect">
            <a:avLst/>
          </a:prstGeom>
        </p:spPr>
      </p:pic>
      <p:pic>
        <p:nvPicPr>
          <p:cNvPr id="10" name="Picture 9" descr="A group of people with their hands up&#10;&#10;Description automatically generated">
            <a:extLst>
              <a:ext uri="{FF2B5EF4-FFF2-40B4-BE49-F238E27FC236}">
                <a16:creationId xmlns:a16="http://schemas.microsoft.com/office/drawing/2014/main" id="{5AD49F95-D02D-1FD4-3DBA-7ACA1A2F4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8745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6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on a table&#10;&#10;Description automatically generated">
            <a:extLst>
              <a:ext uri="{FF2B5EF4-FFF2-40B4-BE49-F238E27FC236}">
                <a16:creationId xmlns:a16="http://schemas.microsoft.com/office/drawing/2014/main" id="{E7F8CE0E-40F5-900D-E5F3-8ACD41EFF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91975"/>
            <a:ext cx="12192000" cy="12192000"/>
          </a:xfrm>
          <a:prstGeom prst="rect">
            <a:avLst/>
          </a:prstGeom>
        </p:spPr>
      </p:pic>
      <p:pic>
        <p:nvPicPr>
          <p:cNvPr id="5" name="Picture 4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112BCEC5-113C-27E9-374C-96FE7BA187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3" t="1" r="42254" b="49154"/>
          <a:stretch/>
        </p:blipFill>
        <p:spPr>
          <a:xfrm>
            <a:off x="4824918" y="1025798"/>
            <a:ext cx="3015574" cy="2828316"/>
          </a:xfrm>
          <a:prstGeom prst="rect">
            <a:avLst/>
          </a:prstGeom>
        </p:spPr>
      </p:pic>
      <p:pic>
        <p:nvPicPr>
          <p:cNvPr id="6" name="Picture 5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F707724D-2117-166D-98CB-9F133148BC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19" r="23929" b="46590"/>
          <a:stretch/>
        </p:blipFill>
        <p:spPr>
          <a:xfrm>
            <a:off x="293451" y="1518901"/>
            <a:ext cx="2143327" cy="2970989"/>
          </a:xfrm>
          <a:prstGeom prst="rect">
            <a:avLst/>
          </a:prstGeom>
        </p:spPr>
      </p:pic>
      <p:pic>
        <p:nvPicPr>
          <p:cNvPr id="8" name="Picture 7" descr="A hand reaching out to the side&#10;&#10;Description automatically generated">
            <a:extLst>
              <a:ext uri="{FF2B5EF4-FFF2-40B4-BE49-F238E27FC236}">
                <a16:creationId xmlns:a16="http://schemas.microsoft.com/office/drawing/2014/main" id="{5E305330-545C-40EA-CB00-8F19215AE9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83" b="1"/>
          <a:stretch/>
        </p:blipFill>
        <p:spPr>
          <a:xfrm>
            <a:off x="8508" y="3297677"/>
            <a:ext cx="12191999" cy="4196135"/>
          </a:xfrm>
          <a:prstGeom prst="rect">
            <a:avLst/>
          </a:prstGeom>
        </p:spPr>
      </p:pic>
      <p:pic>
        <p:nvPicPr>
          <p:cNvPr id="4" name="Picture 3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E077BD73-C651-C04A-F07A-29CF7C4F1E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r="68227" b="46590"/>
          <a:stretch/>
        </p:blipFill>
        <p:spPr>
          <a:xfrm>
            <a:off x="2351661" y="1645461"/>
            <a:ext cx="2825885" cy="29709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9DEDF5-7186-81F8-2509-7021C59FFC09}"/>
              </a:ext>
            </a:extLst>
          </p:cNvPr>
          <p:cNvSpPr txBox="1"/>
          <p:nvPr/>
        </p:nvSpPr>
        <p:spPr>
          <a:xfrm>
            <a:off x="7155505" y="546241"/>
            <a:ext cx="415371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15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50%</a:t>
            </a:r>
          </a:p>
        </p:txBody>
      </p:sp>
    </p:spTree>
    <p:extLst>
      <p:ext uri="{BB962C8B-B14F-4D97-AF65-F5344CB8AC3E}">
        <p14:creationId xmlns:p14="http://schemas.microsoft.com/office/powerpoint/2010/main" val="242065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on a table&#10;&#10;Description automatically generated">
            <a:extLst>
              <a:ext uri="{FF2B5EF4-FFF2-40B4-BE49-F238E27FC236}">
                <a16:creationId xmlns:a16="http://schemas.microsoft.com/office/drawing/2014/main" id="{E7F8CE0E-40F5-900D-E5F3-8ACD41EFF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91975"/>
            <a:ext cx="12192000" cy="12192000"/>
          </a:xfrm>
          <a:prstGeom prst="rect">
            <a:avLst/>
          </a:prstGeom>
        </p:spPr>
      </p:pic>
      <p:pic>
        <p:nvPicPr>
          <p:cNvPr id="5" name="Picture 4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112BCEC5-113C-27E9-374C-96FE7BA187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3" t="1" r="42254" b="49154"/>
          <a:stretch/>
        </p:blipFill>
        <p:spPr>
          <a:xfrm>
            <a:off x="4824918" y="1025798"/>
            <a:ext cx="3015574" cy="2828316"/>
          </a:xfrm>
          <a:prstGeom prst="rect">
            <a:avLst/>
          </a:prstGeom>
        </p:spPr>
      </p:pic>
      <p:pic>
        <p:nvPicPr>
          <p:cNvPr id="6" name="Picture 5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F707724D-2117-166D-98CB-9F133148BC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19" r="23929" b="46590"/>
          <a:stretch/>
        </p:blipFill>
        <p:spPr>
          <a:xfrm>
            <a:off x="293451" y="1518901"/>
            <a:ext cx="2143327" cy="2970989"/>
          </a:xfrm>
          <a:prstGeom prst="rect">
            <a:avLst/>
          </a:prstGeom>
        </p:spPr>
      </p:pic>
      <p:pic>
        <p:nvPicPr>
          <p:cNvPr id="8" name="Picture 7" descr="A hand reaching out to the side&#10;&#10;Description automatically generated">
            <a:extLst>
              <a:ext uri="{FF2B5EF4-FFF2-40B4-BE49-F238E27FC236}">
                <a16:creationId xmlns:a16="http://schemas.microsoft.com/office/drawing/2014/main" id="{5E305330-545C-40EA-CB00-8F19215AE9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83" b="1"/>
          <a:stretch/>
        </p:blipFill>
        <p:spPr>
          <a:xfrm>
            <a:off x="8508" y="3297677"/>
            <a:ext cx="12191999" cy="4196135"/>
          </a:xfrm>
          <a:prstGeom prst="rect">
            <a:avLst/>
          </a:prstGeom>
        </p:spPr>
      </p:pic>
      <p:pic>
        <p:nvPicPr>
          <p:cNvPr id="4" name="Picture 3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E077BD73-C651-C04A-F07A-29CF7C4F1E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r="68227" b="46590"/>
          <a:stretch/>
        </p:blipFill>
        <p:spPr>
          <a:xfrm>
            <a:off x="2351661" y="1645461"/>
            <a:ext cx="2825885" cy="29709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14AE81-16E7-2A71-211E-A28615FF5CAA}"/>
              </a:ext>
            </a:extLst>
          </p:cNvPr>
          <p:cNvSpPr/>
          <p:nvPr/>
        </p:nvSpPr>
        <p:spPr>
          <a:xfrm>
            <a:off x="-250664" y="-440436"/>
            <a:ext cx="12898877" cy="7551355"/>
          </a:xfrm>
          <a:prstGeom prst="rect">
            <a:avLst/>
          </a:prstGeom>
          <a:solidFill>
            <a:srgbClr val="272727">
              <a:alpha val="7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40D3E8-A011-E6F8-907D-824463206CC1}"/>
              </a:ext>
            </a:extLst>
          </p:cNvPr>
          <p:cNvSpPr txBox="1"/>
          <p:nvPr/>
        </p:nvSpPr>
        <p:spPr>
          <a:xfrm>
            <a:off x="1103507" y="1518901"/>
            <a:ext cx="1019053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3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3%</a:t>
            </a:r>
          </a:p>
        </p:txBody>
      </p:sp>
    </p:spTree>
    <p:extLst>
      <p:ext uri="{BB962C8B-B14F-4D97-AF65-F5344CB8AC3E}">
        <p14:creationId xmlns:p14="http://schemas.microsoft.com/office/powerpoint/2010/main" val="152203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on a table&#10;&#10;Description automatically generated">
            <a:extLst>
              <a:ext uri="{FF2B5EF4-FFF2-40B4-BE49-F238E27FC236}">
                <a16:creationId xmlns:a16="http://schemas.microsoft.com/office/drawing/2014/main" id="{E7F8CE0E-40F5-900D-E5F3-8ACD41EFF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91975"/>
            <a:ext cx="12192000" cy="12192000"/>
          </a:xfrm>
          <a:prstGeom prst="rect">
            <a:avLst/>
          </a:prstGeom>
        </p:spPr>
      </p:pic>
      <p:pic>
        <p:nvPicPr>
          <p:cNvPr id="5" name="Picture 4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112BCEC5-113C-27E9-374C-96FE7BA187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3" t="1" r="42254" b="49154"/>
          <a:stretch/>
        </p:blipFill>
        <p:spPr>
          <a:xfrm>
            <a:off x="4824918" y="1025798"/>
            <a:ext cx="3015574" cy="2828316"/>
          </a:xfrm>
          <a:prstGeom prst="rect">
            <a:avLst/>
          </a:prstGeom>
        </p:spPr>
      </p:pic>
      <p:pic>
        <p:nvPicPr>
          <p:cNvPr id="6" name="Picture 5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F707724D-2117-166D-98CB-9F133148BC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19" r="23929" b="46590"/>
          <a:stretch/>
        </p:blipFill>
        <p:spPr>
          <a:xfrm>
            <a:off x="293451" y="1518901"/>
            <a:ext cx="2143327" cy="2970989"/>
          </a:xfrm>
          <a:prstGeom prst="rect">
            <a:avLst/>
          </a:prstGeom>
        </p:spPr>
      </p:pic>
      <p:pic>
        <p:nvPicPr>
          <p:cNvPr id="8" name="Picture 7" descr="A hand reaching out to the side&#10;&#10;Description automatically generated">
            <a:extLst>
              <a:ext uri="{FF2B5EF4-FFF2-40B4-BE49-F238E27FC236}">
                <a16:creationId xmlns:a16="http://schemas.microsoft.com/office/drawing/2014/main" id="{5E305330-545C-40EA-CB00-8F19215AE9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83" b="1"/>
          <a:stretch/>
        </p:blipFill>
        <p:spPr>
          <a:xfrm>
            <a:off x="8508" y="3297677"/>
            <a:ext cx="12191999" cy="4196135"/>
          </a:xfrm>
          <a:prstGeom prst="rect">
            <a:avLst/>
          </a:prstGeom>
        </p:spPr>
      </p:pic>
      <p:pic>
        <p:nvPicPr>
          <p:cNvPr id="4" name="Picture 3" descr="A group of icons of various music instruments&#10;&#10;Description automatically generated with medium confidence">
            <a:extLst>
              <a:ext uri="{FF2B5EF4-FFF2-40B4-BE49-F238E27FC236}">
                <a16:creationId xmlns:a16="http://schemas.microsoft.com/office/drawing/2014/main" id="{E077BD73-C651-C04A-F07A-29CF7C4F1E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r="68227" b="46590"/>
          <a:stretch/>
        </p:blipFill>
        <p:spPr>
          <a:xfrm>
            <a:off x="2351661" y="1645461"/>
            <a:ext cx="2825885" cy="29709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14AE81-16E7-2A71-211E-A28615FF5CAA}"/>
              </a:ext>
            </a:extLst>
          </p:cNvPr>
          <p:cNvSpPr/>
          <p:nvPr/>
        </p:nvSpPr>
        <p:spPr>
          <a:xfrm>
            <a:off x="-250664" y="-440436"/>
            <a:ext cx="12898877" cy="7551355"/>
          </a:xfrm>
          <a:prstGeom prst="rect">
            <a:avLst/>
          </a:prstGeom>
          <a:solidFill>
            <a:srgbClr val="272727">
              <a:alpha val="7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40D3E8-A011-E6F8-907D-824463206CC1}"/>
              </a:ext>
            </a:extLst>
          </p:cNvPr>
          <p:cNvSpPr txBox="1"/>
          <p:nvPr/>
        </p:nvSpPr>
        <p:spPr>
          <a:xfrm>
            <a:off x="1000733" y="1767970"/>
            <a:ext cx="101905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The Curse of Knowledge</a:t>
            </a:r>
          </a:p>
        </p:txBody>
      </p:sp>
    </p:spTree>
    <p:extLst>
      <p:ext uri="{BB962C8B-B14F-4D97-AF65-F5344CB8AC3E}">
        <p14:creationId xmlns:p14="http://schemas.microsoft.com/office/powerpoint/2010/main" val="289555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tarry sky with many stars&#10;&#10;Description automatically generated">
            <a:extLst>
              <a:ext uri="{FF2B5EF4-FFF2-40B4-BE49-F238E27FC236}">
                <a16:creationId xmlns:a16="http://schemas.microsoft.com/office/drawing/2014/main" id="{C5C45F3A-452C-EBBF-6629-37BD03F95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87109"/>
            <a:ext cx="12192000" cy="8127211"/>
          </a:xfrm>
          <a:prstGeom prst="rect">
            <a:avLst/>
          </a:prstGeom>
        </p:spPr>
      </p:pic>
      <p:pic>
        <p:nvPicPr>
          <p:cNvPr id="7" name="Picture 6" descr="A shark with its mouth open&#10;&#10;Description automatically generated">
            <a:extLst>
              <a:ext uri="{FF2B5EF4-FFF2-40B4-BE49-F238E27FC236}">
                <a16:creationId xmlns:a16="http://schemas.microsoft.com/office/drawing/2014/main" id="{8B12F2D9-CA5F-939B-57C0-E6A154C06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342" y="4208665"/>
            <a:ext cx="3435282" cy="2973106"/>
          </a:xfrm>
          <a:prstGeom prst="rect">
            <a:avLst/>
          </a:prstGeom>
        </p:spPr>
      </p:pic>
      <p:pic>
        <p:nvPicPr>
          <p:cNvPr id="9" name="Picture 8" descr="A large egg with a yellow and green light coming out of it&#10;&#10;Description automatically generated">
            <a:extLst>
              <a:ext uri="{FF2B5EF4-FFF2-40B4-BE49-F238E27FC236}">
                <a16:creationId xmlns:a16="http://schemas.microsoft.com/office/drawing/2014/main" id="{B38E2389-64F2-4093-6DA8-3304B3BEC7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8575">
            <a:off x="6208621" y="0"/>
            <a:ext cx="4843463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78ECEC0-241C-B07F-7480-FAE56CBB7C15}"/>
              </a:ext>
            </a:extLst>
          </p:cNvPr>
          <p:cNvGrpSpPr/>
          <p:nvPr/>
        </p:nvGrpSpPr>
        <p:grpSpPr>
          <a:xfrm>
            <a:off x="0" y="-619414"/>
            <a:ext cx="12898877" cy="7724763"/>
            <a:chOff x="0" y="-716400"/>
            <a:chExt cx="12898877" cy="77247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66E1FF9-92B4-A62A-E3F8-6ACD969B2802}"/>
                </a:ext>
              </a:extLst>
            </p:cNvPr>
            <p:cNvSpPr/>
            <p:nvPr/>
          </p:nvSpPr>
          <p:spPr>
            <a:xfrm>
              <a:off x="0" y="-542992"/>
              <a:ext cx="12898877" cy="7551355"/>
            </a:xfrm>
            <a:prstGeom prst="rect">
              <a:avLst/>
            </a:prstGeom>
            <a:solidFill>
              <a:srgbClr val="272727">
                <a:alpha val="74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BDC4EFB-9767-36E8-D2E8-60F9940516C5}"/>
                </a:ext>
              </a:extLst>
            </p:cNvPr>
            <p:cNvGrpSpPr/>
            <p:nvPr/>
          </p:nvGrpSpPr>
          <p:grpSpPr>
            <a:xfrm>
              <a:off x="0" y="-716400"/>
              <a:ext cx="12119040" cy="7574400"/>
              <a:chOff x="0" y="-716400"/>
              <a:chExt cx="12119040" cy="7574400"/>
            </a:xfrm>
          </p:grpSpPr>
          <p:pic>
            <p:nvPicPr>
              <p:cNvPr id="5" name="Picture 4" descr="A sign on a hill with Hollywood Sign in the background&#10;&#10;Description automatically generated">
                <a:extLst>
                  <a:ext uri="{FF2B5EF4-FFF2-40B4-BE49-F238E27FC236}">
                    <a16:creationId xmlns:a16="http://schemas.microsoft.com/office/drawing/2014/main" id="{DF1A4F00-CC9D-E2E8-B6AD-936ECE1D0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-716400"/>
                <a:ext cx="12119040" cy="75744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09F1EF-1D6D-4ED5-E17E-5E50AA2AB20F}"/>
                  </a:ext>
                </a:extLst>
              </p:cNvPr>
              <p:cNvSpPr txBox="1"/>
              <p:nvPr/>
            </p:nvSpPr>
            <p:spPr>
              <a:xfrm>
                <a:off x="964253" y="671890"/>
                <a:ext cx="1019053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9600" dirty="0">
                    <a:solidFill>
                      <a:srgbClr val="4AB7C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 Black" panose="02000000000000000000" pitchFamily="2" charset="0"/>
                    <a:ea typeface="Roboto Black" panose="02000000000000000000" pitchFamily="2" charset="0"/>
                    <a:cs typeface="Roboto Black" panose="02000000000000000000" pitchFamily="2" charset="0"/>
                  </a:rPr>
                  <a:t>THE</a:t>
                </a: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36C813-5F9A-03E1-253F-8E6A41FC5957}"/>
                  </a:ext>
                </a:extLst>
              </p:cNvPr>
              <p:cNvSpPr txBox="1"/>
              <p:nvPr/>
            </p:nvSpPr>
            <p:spPr>
              <a:xfrm>
                <a:off x="964253" y="3652233"/>
                <a:ext cx="1019053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sz="9600" dirty="0">
                    <a:solidFill>
                      <a:srgbClr val="4AB7C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 Black" panose="02000000000000000000" pitchFamily="2" charset="0"/>
                    <a:ea typeface="Roboto Black" panose="02000000000000000000" pitchFamily="2" charset="0"/>
                    <a:cs typeface="Roboto Black" panose="02000000000000000000" pitchFamily="2" charset="0"/>
                  </a:rPr>
                  <a:t>PITCH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2871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649BF16-AB12-5B17-839C-8669751442CB}"/>
              </a:ext>
            </a:extLst>
          </p:cNvPr>
          <p:cNvGrpSpPr/>
          <p:nvPr/>
        </p:nvGrpSpPr>
        <p:grpSpPr>
          <a:xfrm>
            <a:off x="0" y="0"/>
            <a:ext cx="12192000" cy="6877104"/>
            <a:chOff x="0" y="0"/>
            <a:chExt cx="12192000" cy="6877104"/>
          </a:xfrm>
        </p:grpSpPr>
        <p:pic>
          <p:nvPicPr>
            <p:cNvPr id="8" name="Picture 7" descr="A person sitting in the rain&#10;&#10;Description automatically generated">
              <a:extLst>
                <a:ext uri="{FF2B5EF4-FFF2-40B4-BE49-F238E27FC236}">
                  <a16:creationId xmlns:a16="http://schemas.microsoft.com/office/drawing/2014/main" id="{DC780298-C0BF-FE92-F5AA-DF6FAA356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4" descr="Newspaper with a picture of a person&#10;&#10;Description automatically generated">
              <a:extLst>
                <a:ext uri="{FF2B5EF4-FFF2-40B4-BE49-F238E27FC236}">
                  <a16:creationId xmlns:a16="http://schemas.microsoft.com/office/drawing/2014/main" id="{E1AF2ED0-0D1E-63B8-7ABC-5065447024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34"/>
            <a:stretch/>
          </p:blipFill>
          <p:spPr>
            <a:xfrm>
              <a:off x="0" y="0"/>
              <a:ext cx="6096000" cy="6877104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FE19F43-27CC-0050-8FA6-3A8B5578FC75}"/>
              </a:ext>
            </a:extLst>
          </p:cNvPr>
          <p:cNvSpPr/>
          <p:nvPr/>
        </p:nvSpPr>
        <p:spPr>
          <a:xfrm>
            <a:off x="-243191" y="-116732"/>
            <a:ext cx="12548680" cy="7072009"/>
          </a:xfrm>
          <a:prstGeom prst="rect">
            <a:avLst/>
          </a:prstGeom>
          <a:solidFill>
            <a:srgbClr val="272727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E7BEFC-C39C-0C94-FF79-BD2F724E6B1D}"/>
              </a:ext>
            </a:extLst>
          </p:cNvPr>
          <p:cNvSpPr txBox="1"/>
          <p:nvPr/>
        </p:nvSpPr>
        <p:spPr>
          <a:xfrm>
            <a:off x="2425156" y="3364019"/>
            <a:ext cx="73611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3: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STORY</a:t>
            </a:r>
            <a:endParaRPr lang="en-ZA" sz="40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6CBCAA-B980-370F-5BB5-7592B432BDFC}"/>
              </a:ext>
            </a:extLst>
          </p:cNvPr>
          <p:cNvGrpSpPr/>
          <p:nvPr/>
        </p:nvGrpSpPr>
        <p:grpSpPr>
          <a:xfrm>
            <a:off x="4589916" y="457300"/>
            <a:ext cx="3416520" cy="4312123"/>
            <a:chOff x="4589916" y="457300"/>
            <a:chExt cx="3416520" cy="4312123"/>
          </a:xfrm>
        </p:grpSpPr>
        <p:pic>
          <p:nvPicPr>
            <p:cNvPr id="13" name="Picture 12" descr="A group of people playing chess&#10;&#10;Description automatically generated">
              <a:extLst>
                <a:ext uri="{FF2B5EF4-FFF2-40B4-BE49-F238E27FC236}">
                  <a16:creationId xmlns:a16="http://schemas.microsoft.com/office/drawing/2014/main" id="{64E6F75B-82FD-778E-3FA2-E8385F5A5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7" t="51661" r="53886" b="3045"/>
            <a:stretch/>
          </p:blipFill>
          <p:spPr>
            <a:xfrm>
              <a:off x="5009932" y="1888089"/>
              <a:ext cx="2191592" cy="2881334"/>
            </a:xfrm>
            <a:prstGeom prst="rect">
              <a:avLst/>
            </a:prstGeom>
          </p:spPr>
        </p:pic>
        <p:pic>
          <p:nvPicPr>
            <p:cNvPr id="3" name="Picture 2" descr="A group of symbols on a black background&#10;&#10;Description automatically generated">
              <a:extLst>
                <a:ext uri="{FF2B5EF4-FFF2-40B4-BE49-F238E27FC236}">
                  <a16:creationId xmlns:a16="http://schemas.microsoft.com/office/drawing/2014/main" id="{E33C6AAA-9F0B-CDE0-E290-B20940A76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8" t="60431" r="51293" b="21040"/>
            <a:stretch/>
          </p:blipFill>
          <p:spPr>
            <a:xfrm rot="1870092">
              <a:off x="5531007" y="839227"/>
              <a:ext cx="2475429" cy="1235412"/>
            </a:xfrm>
            <a:prstGeom prst="rect">
              <a:avLst/>
            </a:prstGeom>
          </p:spPr>
        </p:pic>
        <p:pic>
          <p:nvPicPr>
            <p:cNvPr id="7" name="Picture 6" descr="A group of symbols on a black background&#10;&#10;Description automatically generated">
              <a:extLst>
                <a:ext uri="{FF2B5EF4-FFF2-40B4-BE49-F238E27FC236}">
                  <a16:creationId xmlns:a16="http://schemas.microsoft.com/office/drawing/2014/main" id="{D8B0FCFD-3311-44C9-8D64-6AFE64742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27" t="67810" r="6120" b="-718"/>
            <a:stretch/>
          </p:blipFill>
          <p:spPr>
            <a:xfrm rot="19654528">
              <a:off x="4589916" y="457300"/>
              <a:ext cx="1919591" cy="2194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70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97DAD1BE-56F2-9C61-6D2D-98F08A680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3599">
            <a:off x="4926329" y="4262275"/>
            <a:ext cx="1618869" cy="2565561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20B64-35FC-727E-7D49-9DD0B59D09BF}"/>
              </a:ext>
            </a:extLst>
          </p:cNvPr>
          <p:cNvGrpSpPr/>
          <p:nvPr/>
        </p:nvGrpSpPr>
        <p:grpSpPr>
          <a:xfrm>
            <a:off x="204281" y="223736"/>
            <a:ext cx="8706255" cy="3920247"/>
            <a:chOff x="927491" y="653221"/>
            <a:chExt cx="6012668" cy="532859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404DD9-D464-29E1-A125-B187E6A9A1D2}"/>
                </a:ext>
              </a:extLst>
            </p:cNvPr>
            <p:cNvSpPr/>
            <p:nvPr/>
          </p:nvSpPr>
          <p:spPr>
            <a:xfrm>
              <a:off x="927491" y="65322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7C576-DE75-3DB4-0592-D67AD51FCD52}"/>
                </a:ext>
              </a:extLst>
            </p:cNvPr>
            <p:cNvSpPr/>
            <p:nvPr/>
          </p:nvSpPr>
          <p:spPr>
            <a:xfrm>
              <a:off x="1233199" y="880791"/>
              <a:ext cx="5230117" cy="4810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3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“The difference between </a:t>
              </a:r>
              <a:r>
                <a:rPr lang="en-US" sz="32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fact-telling</a:t>
              </a:r>
              <a:r>
                <a:rPr lang="en-US" sz="3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and </a:t>
              </a:r>
              <a:r>
                <a:rPr lang="en-US" sz="32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storytelling</a:t>
              </a:r>
              <a:r>
                <a:rPr lang="en-US" sz="3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is the difference between </a:t>
              </a:r>
              <a:r>
                <a:rPr lang="en-US" sz="32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watching a stock ticker </a:t>
              </a:r>
              <a:r>
                <a:rPr lang="en-US" sz="3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and hearing a story about an </a:t>
              </a:r>
              <a:r>
                <a:rPr lang="en-US" sz="32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elderly woman who lost every dime</a:t>
              </a:r>
              <a:r>
                <a:rPr lang="en-US" sz="3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she needs for shelter </a:t>
              </a:r>
              <a:r>
                <a:rPr lang="en-US" sz="32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because the market just tanked</a:t>
              </a:r>
              <a:r>
                <a:rPr lang="en-US" sz="3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.”</a:t>
              </a:r>
            </a:p>
          </p:txBody>
        </p:sp>
      </p:grpSp>
      <p:pic>
        <p:nvPicPr>
          <p:cNvPr id="4" name="Picture 3" descr="A person wearing a hat and glasses&#10;&#10;Description automatically generated">
            <a:extLst>
              <a:ext uri="{FF2B5EF4-FFF2-40B4-BE49-F238E27FC236}">
                <a16:creationId xmlns:a16="http://schemas.microsoft.com/office/drawing/2014/main" id="{89A6296F-6CCA-EFA0-44CC-9CEE0B2F7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637" y="2241550"/>
            <a:ext cx="8621949" cy="64302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77CDA1A-CFDB-EECB-2C72-C6B6C82EAE33}"/>
              </a:ext>
            </a:extLst>
          </p:cNvPr>
          <p:cNvSpPr/>
          <p:nvPr/>
        </p:nvSpPr>
        <p:spPr>
          <a:xfrm>
            <a:off x="5287423" y="3515912"/>
            <a:ext cx="42124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marR="0" lvl="0" indent="-190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Al Tompkins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8CEB0764-18D5-CA5E-8C8B-8E27A017C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190">
            <a:off x="268589" y="4043351"/>
            <a:ext cx="4735943" cy="266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33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649BF16-AB12-5B17-839C-8669751442CB}"/>
              </a:ext>
            </a:extLst>
          </p:cNvPr>
          <p:cNvGrpSpPr/>
          <p:nvPr/>
        </p:nvGrpSpPr>
        <p:grpSpPr>
          <a:xfrm>
            <a:off x="0" y="0"/>
            <a:ext cx="12192000" cy="6877104"/>
            <a:chOff x="0" y="0"/>
            <a:chExt cx="12192000" cy="6877104"/>
          </a:xfrm>
        </p:grpSpPr>
        <p:pic>
          <p:nvPicPr>
            <p:cNvPr id="8" name="Picture 7" descr="A person sitting in the rain&#10;&#10;Description automatically generated">
              <a:extLst>
                <a:ext uri="{FF2B5EF4-FFF2-40B4-BE49-F238E27FC236}">
                  <a16:creationId xmlns:a16="http://schemas.microsoft.com/office/drawing/2014/main" id="{DC780298-C0BF-FE92-F5AA-DF6FAA356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4" descr="Newspaper with a picture of a person&#10;&#10;Description automatically generated">
              <a:extLst>
                <a:ext uri="{FF2B5EF4-FFF2-40B4-BE49-F238E27FC236}">
                  <a16:creationId xmlns:a16="http://schemas.microsoft.com/office/drawing/2014/main" id="{E1AF2ED0-0D1E-63B8-7ABC-5065447024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34"/>
            <a:stretch/>
          </p:blipFill>
          <p:spPr>
            <a:xfrm>
              <a:off x="0" y="0"/>
              <a:ext cx="6096000" cy="6877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6381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itting in the rain&#10;&#10;Description automatically generated">
            <a:extLst>
              <a:ext uri="{FF2B5EF4-FFF2-40B4-BE49-F238E27FC236}">
                <a16:creationId xmlns:a16="http://schemas.microsoft.com/office/drawing/2014/main" id="{C6B41238-4451-756F-B889-F5EBC72C5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5" name="Picture 4" descr="Newspaper with a picture of a person&#10;&#10;Description automatically generated">
            <a:extLst>
              <a:ext uri="{FF2B5EF4-FFF2-40B4-BE49-F238E27FC236}">
                <a16:creationId xmlns:a16="http://schemas.microsoft.com/office/drawing/2014/main" id="{32A2434A-9C0A-82D9-8F30-267879C58C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34"/>
          <a:stretch/>
        </p:blipFill>
        <p:spPr>
          <a:xfrm>
            <a:off x="0" y="0"/>
            <a:ext cx="6096000" cy="6877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138C23-3E0A-2FD0-ACF9-32E89E18352D}"/>
              </a:ext>
            </a:extLst>
          </p:cNvPr>
          <p:cNvSpPr/>
          <p:nvPr/>
        </p:nvSpPr>
        <p:spPr>
          <a:xfrm>
            <a:off x="-106843" y="-325878"/>
            <a:ext cx="6225703" cy="7183878"/>
          </a:xfrm>
          <a:prstGeom prst="rect">
            <a:avLst/>
          </a:prstGeom>
          <a:solidFill>
            <a:srgbClr val="EF8719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5A5E1-7FF1-D603-9ED6-C87405B8AE6B}"/>
              </a:ext>
            </a:extLst>
          </p:cNvPr>
          <p:cNvSpPr txBox="1"/>
          <p:nvPr/>
        </p:nvSpPr>
        <p:spPr>
          <a:xfrm>
            <a:off x="91440" y="217170"/>
            <a:ext cx="576072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Facts give stories </a:t>
            </a:r>
            <a:r>
              <a:rPr lang="en-US" sz="8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substance</a:t>
            </a:r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, </a:t>
            </a:r>
            <a:endParaRPr lang="en-ZA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0A91FA-90D6-2B77-D77A-859246106CA6}"/>
              </a:ext>
            </a:extLst>
          </p:cNvPr>
          <p:cNvSpPr/>
          <p:nvPr/>
        </p:nvSpPr>
        <p:spPr>
          <a:xfrm>
            <a:off x="6096000" y="-325878"/>
            <a:ext cx="6225703" cy="718387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5672936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itting in the rain&#10;&#10;Description automatically generated">
            <a:extLst>
              <a:ext uri="{FF2B5EF4-FFF2-40B4-BE49-F238E27FC236}">
                <a16:creationId xmlns:a16="http://schemas.microsoft.com/office/drawing/2014/main" id="{09D8A6CD-7773-F348-C9C5-6C7B8274B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7" name="Picture 6" descr="Newspaper with a picture of a person&#10;&#10;Description automatically generated">
            <a:extLst>
              <a:ext uri="{FF2B5EF4-FFF2-40B4-BE49-F238E27FC236}">
                <a16:creationId xmlns:a16="http://schemas.microsoft.com/office/drawing/2014/main" id="{5FFF3A88-01AF-5241-16A7-1C5E26DD4F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34"/>
          <a:stretch/>
        </p:blipFill>
        <p:spPr>
          <a:xfrm>
            <a:off x="0" y="0"/>
            <a:ext cx="6096000" cy="68771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35E1E00-6634-6F31-0F81-7189C5A8DC14}"/>
              </a:ext>
            </a:extLst>
          </p:cNvPr>
          <p:cNvSpPr/>
          <p:nvPr/>
        </p:nvSpPr>
        <p:spPr>
          <a:xfrm>
            <a:off x="-129703" y="-211578"/>
            <a:ext cx="6225703" cy="718387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5A5E1-7FF1-D603-9ED6-C87405B8AE6B}"/>
              </a:ext>
            </a:extLst>
          </p:cNvPr>
          <p:cNvSpPr txBox="1"/>
          <p:nvPr/>
        </p:nvSpPr>
        <p:spPr>
          <a:xfrm>
            <a:off x="91440" y="217170"/>
            <a:ext cx="576072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Facts give stories </a:t>
            </a:r>
            <a:r>
              <a:rPr lang="en-US" sz="8000" i="1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substance</a:t>
            </a:r>
            <a:r>
              <a:rPr lang="en-US" sz="80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, </a:t>
            </a:r>
            <a:endParaRPr lang="en-ZA" sz="80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5762E6-54E8-EED5-4118-AD4062299667}"/>
              </a:ext>
            </a:extLst>
          </p:cNvPr>
          <p:cNvSpPr/>
          <p:nvPr/>
        </p:nvSpPr>
        <p:spPr>
          <a:xfrm>
            <a:off x="6096000" y="-223008"/>
            <a:ext cx="6225703" cy="7183878"/>
          </a:xfrm>
          <a:prstGeom prst="rect">
            <a:avLst/>
          </a:prstGeom>
          <a:solidFill>
            <a:srgbClr val="EF8719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32B954-0B63-7FAC-CDB2-0281A2FF047B}"/>
              </a:ext>
            </a:extLst>
          </p:cNvPr>
          <p:cNvSpPr txBox="1"/>
          <p:nvPr/>
        </p:nvSpPr>
        <p:spPr>
          <a:xfrm>
            <a:off x="6389370" y="2480310"/>
            <a:ext cx="56540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but stories give facts </a:t>
            </a:r>
            <a:r>
              <a:rPr lang="en-US" sz="8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meaning</a:t>
            </a:r>
            <a:endParaRPr lang="en-ZA" sz="8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02563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649BF16-AB12-5B17-839C-8669751442CB}"/>
              </a:ext>
            </a:extLst>
          </p:cNvPr>
          <p:cNvGrpSpPr/>
          <p:nvPr/>
        </p:nvGrpSpPr>
        <p:grpSpPr>
          <a:xfrm>
            <a:off x="0" y="0"/>
            <a:ext cx="12192000" cy="6877104"/>
            <a:chOff x="0" y="0"/>
            <a:chExt cx="12192000" cy="6877104"/>
          </a:xfrm>
        </p:grpSpPr>
        <p:pic>
          <p:nvPicPr>
            <p:cNvPr id="8" name="Picture 7" descr="A person sitting in the rain&#10;&#10;Description automatically generated">
              <a:extLst>
                <a:ext uri="{FF2B5EF4-FFF2-40B4-BE49-F238E27FC236}">
                  <a16:creationId xmlns:a16="http://schemas.microsoft.com/office/drawing/2014/main" id="{DC780298-C0BF-FE92-F5AA-DF6FAA356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4" descr="Newspaper with a picture of a person&#10;&#10;Description automatically generated">
              <a:extLst>
                <a:ext uri="{FF2B5EF4-FFF2-40B4-BE49-F238E27FC236}">
                  <a16:creationId xmlns:a16="http://schemas.microsoft.com/office/drawing/2014/main" id="{E1AF2ED0-0D1E-63B8-7ABC-5065447024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34"/>
            <a:stretch/>
          </p:blipFill>
          <p:spPr>
            <a:xfrm>
              <a:off x="0" y="0"/>
              <a:ext cx="6096000" cy="6877104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FE19F43-27CC-0050-8FA6-3A8B5578FC75}"/>
              </a:ext>
            </a:extLst>
          </p:cNvPr>
          <p:cNvSpPr/>
          <p:nvPr/>
        </p:nvSpPr>
        <p:spPr>
          <a:xfrm>
            <a:off x="-243191" y="-116732"/>
            <a:ext cx="12548680" cy="7072009"/>
          </a:xfrm>
          <a:prstGeom prst="rect">
            <a:avLst/>
          </a:prstGeom>
          <a:solidFill>
            <a:srgbClr val="272727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E7BEFC-C39C-0C94-FF79-BD2F724E6B1D}"/>
              </a:ext>
            </a:extLst>
          </p:cNvPr>
          <p:cNvSpPr txBox="1"/>
          <p:nvPr/>
        </p:nvSpPr>
        <p:spPr>
          <a:xfrm>
            <a:off x="1418621" y="2634442"/>
            <a:ext cx="94682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WE NEED BOTH</a:t>
            </a:r>
            <a:endParaRPr lang="en-ZA" sz="40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1525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ge with lights on&#10;&#10;Description automatically generated">
            <a:extLst>
              <a:ext uri="{FF2B5EF4-FFF2-40B4-BE49-F238E27FC236}">
                <a16:creationId xmlns:a16="http://schemas.microsoft.com/office/drawing/2014/main" id="{2158B045-31AC-9688-6B79-90E111284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119"/>
            <a:ext cx="12192000" cy="12192000"/>
          </a:xfrm>
          <a:prstGeom prst="rect">
            <a:avLst/>
          </a:prstGeom>
        </p:spPr>
      </p:pic>
      <p:pic>
        <p:nvPicPr>
          <p:cNvPr id="11" name="Picture 10" descr="A person with his hands in his pockets&#10;&#10;Description automatically generated">
            <a:extLst>
              <a:ext uri="{FF2B5EF4-FFF2-40B4-BE49-F238E27FC236}">
                <a16:creationId xmlns:a16="http://schemas.microsoft.com/office/drawing/2014/main" id="{16F80843-1238-74C7-E07F-9C70149B7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664" y="2017528"/>
            <a:ext cx="4842753" cy="4842753"/>
          </a:xfrm>
          <a:prstGeom prst="rect">
            <a:avLst/>
          </a:prstGeom>
        </p:spPr>
      </p:pic>
      <p:pic>
        <p:nvPicPr>
          <p:cNvPr id="10" name="Picture 9" descr="A group of people with their hands up&#10;&#10;Description automatically generated">
            <a:extLst>
              <a:ext uri="{FF2B5EF4-FFF2-40B4-BE49-F238E27FC236}">
                <a16:creationId xmlns:a16="http://schemas.microsoft.com/office/drawing/2014/main" id="{5AD49F95-D02D-1FD4-3DBA-7ACA1A2F4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8745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8C9FFB-5516-194D-BADA-103061904BE1}"/>
              </a:ext>
            </a:extLst>
          </p:cNvPr>
          <p:cNvSpPr/>
          <p:nvPr/>
        </p:nvSpPr>
        <p:spPr>
          <a:xfrm>
            <a:off x="-150424" y="-184826"/>
            <a:ext cx="12470860" cy="7227652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7C21F-EF0D-3C2B-293D-B6F3E1577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9544" y="1364455"/>
            <a:ext cx="6300033" cy="2239643"/>
          </a:xfrm>
        </p:spPr>
        <p:txBody>
          <a:bodyPr>
            <a:noAutofit/>
          </a:bodyPr>
          <a:lstStyle/>
          <a:p>
            <a:r>
              <a:rPr lang="en-ZA" sz="6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“WHAT IS RSS?”</a:t>
            </a:r>
          </a:p>
        </p:txBody>
      </p:sp>
    </p:spTree>
    <p:extLst>
      <p:ext uri="{BB962C8B-B14F-4D97-AF65-F5344CB8AC3E}">
        <p14:creationId xmlns:p14="http://schemas.microsoft.com/office/powerpoint/2010/main" val="71983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Books on a shelf">
            <a:extLst>
              <a:ext uri="{FF2B5EF4-FFF2-40B4-BE49-F238E27FC236}">
                <a16:creationId xmlns:a16="http://schemas.microsoft.com/office/drawing/2014/main" id="{E42B162A-7919-A231-9289-8F22D62CE2A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2589"/>
            <a:ext cx="12192000" cy="81322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F214D8-C8A5-A412-E62A-D00DD8511AD0}"/>
              </a:ext>
            </a:extLst>
          </p:cNvPr>
          <p:cNvSpPr/>
          <p:nvPr/>
        </p:nvSpPr>
        <p:spPr>
          <a:xfrm>
            <a:off x="378994" y="463860"/>
            <a:ext cx="11038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dirty="0">
                <a:latin typeface="Roboto Black" panose="02000000000000000000" pitchFamily="2" charset="0"/>
                <a:ea typeface="Roboto Black" panose="02000000000000000000" pitchFamily="2" charset="0"/>
              </a:rPr>
              <a:t>3 Principles</a:t>
            </a:r>
            <a:r>
              <a:rPr lang="en-US" sz="80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: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8BC1A4F-2172-5231-EBAA-A02EA27C31BD}"/>
              </a:ext>
            </a:extLst>
          </p:cNvPr>
          <p:cNvSpPr txBox="1">
            <a:spLocks/>
          </p:cNvSpPr>
          <p:nvPr/>
        </p:nvSpPr>
        <p:spPr>
          <a:xfrm>
            <a:off x="4152899" y="2310726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SIMPLIFY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BB58B37-89E2-339C-B7F5-A1E954DCE81F}"/>
              </a:ext>
            </a:extLst>
          </p:cNvPr>
          <p:cNvSpPr txBox="1">
            <a:spLocks/>
          </p:cNvSpPr>
          <p:nvPr/>
        </p:nvSpPr>
        <p:spPr>
          <a:xfrm>
            <a:off x="4031455" y="5632397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STORY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1C7B1B48-045D-A4CB-50F5-CE823A553E36}"/>
              </a:ext>
            </a:extLst>
          </p:cNvPr>
          <p:cNvSpPr txBox="1">
            <a:spLocks/>
          </p:cNvSpPr>
          <p:nvPr/>
        </p:nvSpPr>
        <p:spPr>
          <a:xfrm>
            <a:off x="4106863" y="3986370"/>
            <a:ext cx="3933825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CONNECT</a:t>
            </a:r>
            <a:endParaRPr lang="en-US" sz="44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A book with text on it&#10;&#10;Description automatically generated">
            <a:extLst>
              <a:ext uri="{FF2B5EF4-FFF2-40B4-BE49-F238E27FC236}">
                <a16:creationId xmlns:a16="http://schemas.microsoft.com/office/drawing/2014/main" id="{163D9B20-2BE1-B669-BB80-9815F8488B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542" y="-6237633"/>
            <a:ext cx="5229935" cy="619302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EB478F0-A97F-43AF-5DE7-9495757DD0A6}"/>
              </a:ext>
            </a:extLst>
          </p:cNvPr>
          <p:cNvGrpSpPr/>
          <p:nvPr/>
        </p:nvGrpSpPr>
        <p:grpSpPr>
          <a:xfrm>
            <a:off x="378994" y="-6855415"/>
            <a:ext cx="6012668" cy="5328592"/>
            <a:chOff x="232287" y="494041"/>
            <a:chExt cx="6012668" cy="532859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5268C7F-7D14-4298-136F-AF22BF28DBC0}"/>
                </a:ext>
              </a:extLst>
            </p:cNvPr>
            <p:cNvSpPr>
              <a:spLocks/>
            </p:cNvSpPr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57755F-8238-00BD-DBA3-36A18260CD0E}"/>
                </a:ext>
              </a:extLst>
            </p:cNvPr>
            <p:cNvSpPr/>
            <p:nvPr/>
          </p:nvSpPr>
          <p:spPr>
            <a:xfrm>
              <a:off x="371364" y="830755"/>
              <a:ext cx="5724636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CORE CONCEPT: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The Cost of Understanding</a:t>
              </a:r>
              <a:r>
                <a:rPr lang="en-US" sz="43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:</a:t>
              </a:r>
              <a:r>
                <a:rPr lang="en-US" sz="43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learning has a cost, if the cost </a:t>
              </a:r>
              <a:r>
                <a:rPr lang="en-US" sz="36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seems too high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their </a:t>
              </a:r>
              <a:r>
                <a:rPr lang="en-US" sz="3600" dirty="0">
                  <a:solidFill>
                    <a:srgbClr val="EF871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willingness to learn decreases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.</a:t>
              </a:r>
              <a:endParaRPr lang="en-US" sz="4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BE1A5A6-D1AE-FC1D-C353-03B37C80E1C9}"/>
                </a:ext>
              </a:extLst>
            </p:cNvPr>
            <p:cNvSpPr/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noFill/>
            <a:ln w="19050">
              <a:solidFill>
                <a:srgbClr val="EF871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2261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501F70-19AB-52D7-5A29-79630CEB4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6" y="575261"/>
            <a:ext cx="1249788" cy="1135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C1C210-552C-A5B8-5E98-79267E2E3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43944"/>
            <a:ext cx="12192002" cy="477011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816BA91-42AB-36C3-13F0-CCAD095A2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9184" y="836479"/>
            <a:ext cx="3644781" cy="56079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ZA" sz="2800" b="1" dirty="0"/>
              <a:t>Discussion Time…</a:t>
            </a:r>
            <a:endParaRPr lang="en-ZA" sz="2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F0B83D-B654-A6FB-3D86-83605B555416}"/>
              </a:ext>
            </a:extLst>
          </p:cNvPr>
          <p:cNvSpPr txBox="1">
            <a:spLocks/>
          </p:cNvSpPr>
          <p:nvPr/>
        </p:nvSpPr>
        <p:spPr>
          <a:xfrm>
            <a:off x="325120" y="4016774"/>
            <a:ext cx="8321039" cy="15088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262626"/>
                </a:solidFill>
                <a:latin typeface="Arial Black" panose="020B0A04020102020204" pitchFamily="34" charset="0"/>
              </a:rPr>
              <a:t>WHERE, WITH THESE PRINCIPLES IN MIND, CAN WE </a:t>
            </a:r>
            <a:r>
              <a:rPr lang="en-US" sz="4000" b="1" dirty="0">
                <a:solidFill>
                  <a:srgbClr val="4AB7C3"/>
                </a:solidFill>
                <a:latin typeface="Arial Black" panose="020B0A04020102020204" pitchFamily="34" charset="0"/>
              </a:rPr>
              <a:t>AS A TEAM </a:t>
            </a:r>
            <a:r>
              <a:rPr lang="en-US" sz="4000" b="1" dirty="0">
                <a:solidFill>
                  <a:srgbClr val="262626"/>
                </a:solidFill>
                <a:latin typeface="Arial Black" panose="020B0A04020102020204" pitchFamily="34" charset="0"/>
              </a:rPr>
              <a:t>IMPROVE OUR EXPLANATIONS</a:t>
            </a:r>
            <a:r>
              <a:rPr lang="en-ZA" sz="4000" b="1" dirty="0">
                <a:latin typeface="Arial Black" panose="020B0A04020102020204" pitchFamily="34" charset="0"/>
              </a:rPr>
              <a:t>?</a:t>
            </a:r>
          </a:p>
          <a:p>
            <a:endParaRPr lang="en-ZA" sz="4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98F85-C3F2-C619-EB98-194FB3AF8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24" y="2521172"/>
            <a:ext cx="11378895" cy="2387600"/>
          </a:xfrm>
        </p:spPr>
        <p:txBody>
          <a:bodyPr>
            <a:noAutofit/>
          </a:bodyPr>
          <a:lstStyle/>
          <a:p>
            <a:pPr algn="l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1" dirty="0"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FOR THIS WEEK, LET’S AIM TO EXPLAIN THE COMPLICATED ASPECTS OF OUR BUSINESS, IN THEIR </a:t>
            </a:r>
            <a:r>
              <a:rPr lang="en-US" sz="4000" b="1" dirty="0">
                <a:solidFill>
                  <a:srgbClr val="4AB7C3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SIMPLEST</a:t>
            </a:r>
            <a:r>
              <a:rPr lang="en-US" sz="4000" b="1" dirty="0"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AND MOST </a:t>
            </a:r>
            <a:r>
              <a:rPr lang="en-US" sz="4000" b="1" dirty="0">
                <a:solidFill>
                  <a:srgbClr val="4AB7C3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MEMORABLE</a:t>
            </a:r>
            <a:r>
              <a:rPr lang="en-US" sz="4000" b="1" dirty="0"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FORM.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9011D92-0A69-D557-4953-0CDF757EC087}"/>
              </a:ext>
            </a:extLst>
          </p:cNvPr>
          <p:cNvCxnSpPr>
            <a:cxnSpLocks/>
          </p:cNvCxnSpPr>
          <p:nvPr/>
        </p:nvCxnSpPr>
        <p:spPr>
          <a:xfrm>
            <a:off x="744648" y="5746566"/>
            <a:ext cx="102781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8AB6922A-F9E8-3A80-E9BA-F40E053B93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855" y="885466"/>
            <a:ext cx="3644781" cy="56079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ZA" sz="2800" b="1" dirty="0"/>
              <a:t>Forward Focus…</a:t>
            </a:r>
            <a:endParaRPr lang="en-ZA" sz="2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456474-AAE3-EEEC-B4EB-166FF023AF1A}"/>
              </a:ext>
            </a:extLst>
          </p:cNvPr>
          <p:cNvGrpSpPr/>
          <p:nvPr/>
        </p:nvGrpSpPr>
        <p:grpSpPr>
          <a:xfrm>
            <a:off x="742081" y="748387"/>
            <a:ext cx="1111923" cy="816430"/>
            <a:chOff x="742081" y="748387"/>
            <a:chExt cx="1111923" cy="81643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E0CA9E0-4546-274B-342B-9595D5D168DF}"/>
                </a:ext>
              </a:extLst>
            </p:cNvPr>
            <p:cNvSpPr/>
            <p:nvPr/>
          </p:nvSpPr>
          <p:spPr>
            <a:xfrm rot="5400000">
              <a:off x="1087885" y="798699"/>
              <a:ext cx="816429" cy="715808"/>
            </a:xfrm>
            <a:prstGeom prst="triangle">
              <a:avLst/>
            </a:prstGeom>
            <a:solidFill>
              <a:schemeClr val="bg1"/>
            </a:solidFill>
            <a:ln w="53975">
              <a:solidFill>
                <a:srgbClr val="262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9527148B-4367-67DD-C009-FD3A2BECF9A5}"/>
                </a:ext>
              </a:extLst>
            </p:cNvPr>
            <p:cNvSpPr/>
            <p:nvPr/>
          </p:nvSpPr>
          <p:spPr>
            <a:xfrm rot="5400000">
              <a:off x="691770" y="798698"/>
              <a:ext cx="816429" cy="715808"/>
            </a:xfrm>
            <a:prstGeom prst="triangle">
              <a:avLst/>
            </a:prstGeom>
            <a:solidFill>
              <a:srgbClr val="4AB7C3"/>
            </a:solidFill>
            <a:ln w="53975">
              <a:solidFill>
                <a:srgbClr val="262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6971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E65CEA-7ED1-464F-6E93-979E288AD538}"/>
              </a:ext>
            </a:extLst>
          </p:cNvPr>
          <p:cNvSpPr/>
          <p:nvPr/>
        </p:nvSpPr>
        <p:spPr>
          <a:xfrm>
            <a:off x="-213360" y="-274320"/>
            <a:ext cx="13014960" cy="748284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7C21F-EF0D-3C2B-293D-B6F3E1577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5387" y="3422650"/>
            <a:ext cx="9801225" cy="2387600"/>
          </a:xfrm>
        </p:spPr>
        <p:txBody>
          <a:bodyPr>
            <a:noAutofit/>
          </a:bodyPr>
          <a:lstStyle/>
          <a:p>
            <a:pPr algn="l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“EXPLANATION IS NOT FOCUSED ON </a:t>
            </a:r>
            <a:r>
              <a:rPr lang="en-US" sz="4400" b="1" dirty="0">
                <a:solidFill>
                  <a:srgbClr val="EFE8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FACTS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</a:t>
            </a:r>
            <a:r>
              <a:rPr lang="en-US" sz="4400" b="1" dirty="0">
                <a:solidFill>
                  <a:srgbClr val="EFE8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LAWS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OR </a:t>
            </a:r>
            <a:r>
              <a:rPr lang="en-US" sz="4400" b="1" dirty="0">
                <a:solidFill>
                  <a:srgbClr val="EFE8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SPECIFICS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</a:t>
            </a:r>
            <a:b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EXPLANATION IS THE ART OF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SHOWING WHY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FACTS, LAWS, AND SPECIFICS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MAKE SENSE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.”</a:t>
            </a:r>
            <a:endParaRPr lang="en-ZA" sz="4400" b="1" dirty="0">
              <a:solidFill>
                <a:srgbClr val="272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BDDC8C-4684-8213-2700-F69E31D13992}"/>
              </a:ext>
            </a:extLst>
          </p:cNvPr>
          <p:cNvCxnSpPr>
            <a:cxnSpLocks/>
          </p:cNvCxnSpPr>
          <p:nvPr/>
        </p:nvCxnSpPr>
        <p:spPr>
          <a:xfrm>
            <a:off x="1606868" y="5847382"/>
            <a:ext cx="9801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30519-657C-CB78-DAA2-72665C886A51}"/>
              </a:ext>
            </a:extLst>
          </p:cNvPr>
          <p:cNvCxnSpPr>
            <a:cxnSpLocks/>
          </p:cNvCxnSpPr>
          <p:nvPr/>
        </p:nvCxnSpPr>
        <p:spPr>
          <a:xfrm flipV="1">
            <a:off x="11408093" y="4036664"/>
            <a:ext cx="0" cy="18107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9FF448-FF7E-34E0-27C7-0B5EBDAF051E}"/>
              </a:ext>
            </a:extLst>
          </p:cNvPr>
          <p:cNvGrpSpPr/>
          <p:nvPr/>
        </p:nvGrpSpPr>
        <p:grpSpPr>
          <a:xfrm rot="10800000">
            <a:off x="738188" y="610719"/>
            <a:ext cx="9801225" cy="1810718"/>
            <a:chOff x="1820228" y="683864"/>
            <a:chExt cx="9801225" cy="1810718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99419E-C5E1-44A1-9134-DC96FAD2B36F}"/>
                </a:ext>
              </a:extLst>
            </p:cNvPr>
            <p:cNvCxnSpPr>
              <a:cxnSpLocks/>
            </p:cNvCxnSpPr>
            <p:nvPr/>
          </p:nvCxnSpPr>
          <p:spPr>
            <a:xfrm>
              <a:off x="1820228" y="2494582"/>
              <a:ext cx="9801225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E9EE961-55C5-552C-4A0E-C2CF620456CF}"/>
                </a:ext>
              </a:extLst>
            </p:cNvPr>
            <p:cNvCxnSpPr/>
            <p:nvPr/>
          </p:nvCxnSpPr>
          <p:spPr>
            <a:xfrm flipV="1">
              <a:off x="11621453" y="683864"/>
              <a:ext cx="0" cy="1810718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8664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138C23-3E0A-2FD0-ACF9-32E89E18352D}"/>
              </a:ext>
            </a:extLst>
          </p:cNvPr>
          <p:cNvSpPr/>
          <p:nvPr/>
        </p:nvSpPr>
        <p:spPr>
          <a:xfrm>
            <a:off x="-129703" y="-325878"/>
            <a:ext cx="12451405" cy="3754878"/>
          </a:xfrm>
          <a:prstGeom prst="rect">
            <a:avLst/>
          </a:prstGeom>
          <a:solidFill>
            <a:srgbClr val="EF87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5A5E1-7FF1-D603-9ED6-C87405B8AE6B}"/>
              </a:ext>
            </a:extLst>
          </p:cNvPr>
          <p:cNvSpPr txBox="1"/>
          <p:nvPr/>
        </p:nvSpPr>
        <p:spPr>
          <a:xfrm>
            <a:off x="0" y="588749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Facts give stories </a:t>
            </a:r>
            <a:r>
              <a:rPr lang="en-US" sz="8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substance</a:t>
            </a:r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, </a:t>
            </a:r>
            <a:endParaRPr lang="en-ZA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4630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138C23-3E0A-2FD0-ACF9-32E89E18352D}"/>
              </a:ext>
            </a:extLst>
          </p:cNvPr>
          <p:cNvSpPr/>
          <p:nvPr/>
        </p:nvSpPr>
        <p:spPr>
          <a:xfrm>
            <a:off x="-129703" y="-325878"/>
            <a:ext cx="12451405" cy="37548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5A5E1-7FF1-D603-9ED6-C87405B8AE6B}"/>
              </a:ext>
            </a:extLst>
          </p:cNvPr>
          <p:cNvSpPr txBox="1"/>
          <p:nvPr/>
        </p:nvSpPr>
        <p:spPr>
          <a:xfrm>
            <a:off x="0" y="588749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Facts give stories </a:t>
            </a:r>
            <a:r>
              <a:rPr lang="en-US" sz="8000" i="1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substance</a:t>
            </a:r>
            <a:r>
              <a:rPr lang="en-US" sz="8000" dirty="0">
                <a:solidFill>
                  <a:srgbClr val="EF8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, </a:t>
            </a:r>
            <a:endParaRPr lang="en-ZA" sz="8000" dirty="0">
              <a:solidFill>
                <a:srgbClr val="EF87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109BE6-8413-EF6B-97EC-4E1D12A8FE29}"/>
              </a:ext>
            </a:extLst>
          </p:cNvPr>
          <p:cNvSpPr/>
          <p:nvPr/>
        </p:nvSpPr>
        <p:spPr>
          <a:xfrm>
            <a:off x="-389107" y="3429000"/>
            <a:ext cx="13229617" cy="3521413"/>
          </a:xfrm>
          <a:prstGeom prst="rect">
            <a:avLst/>
          </a:prstGeom>
          <a:solidFill>
            <a:srgbClr val="EF87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D27379-1483-5BD6-F2C0-DF1C8BA5B83C}"/>
              </a:ext>
            </a:extLst>
          </p:cNvPr>
          <p:cNvSpPr txBox="1"/>
          <p:nvPr/>
        </p:nvSpPr>
        <p:spPr>
          <a:xfrm>
            <a:off x="0" y="3681920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but stories give facts </a:t>
            </a:r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  <a:ea typeface="Roboto Black" panose="02000000000000000000" pitchFamily="2" charset="0"/>
              </a:rPr>
              <a:t>AVATAR</a:t>
            </a:r>
            <a:endParaRPr lang="en-ZA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23704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ge with lights on&#10;&#10;Description automatically generated">
            <a:extLst>
              <a:ext uri="{FF2B5EF4-FFF2-40B4-BE49-F238E27FC236}">
                <a16:creationId xmlns:a16="http://schemas.microsoft.com/office/drawing/2014/main" id="{2158B045-31AC-9688-6B79-90E111284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119"/>
            <a:ext cx="12192000" cy="12192000"/>
          </a:xfrm>
          <a:prstGeom prst="rect">
            <a:avLst/>
          </a:prstGeom>
        </p:spPr>
      </p:pic>
      <p:pic>
        <p:nvPicPr>
          <p:cNvPr id="11" name="Picture 10" descr="A person with his hands in his pockets&#10;&#10;Description automatically generated">
            <a:extLst>
              <a:ext uri="{FF2B5EF4-FFF2-40B4-BE49-F238E27FC236}">
                <a16:creationId xmlns:a16="http://schemas.microsoft.com/office/drawing/2014/main" id="{16F80843-1238-74C7-E07F-9C70149B7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664" y="2017528"/>
            <a:ext cx="4842753" cy="4842753"/>
          </a:xfrm>
          <a:prstGeom prst="rect">
            <a:avLst/>
          </a:prstGeom>
        </p:spPr>
      </p:pic>
      <p:pic>
        <p:nvPicPr>
          <p:cNvPr id="10" name="Picture 9" descr="A group of people with their hands up&#10;&#10;Description automatically generated">
            <a:extLst>
              <a:ext uri="{FF2B5EF4-FFF2-40B4-BE49-F238E27FC236}">
                <a16:creationId xmlns:a16="http://schemas.microsoft.com/office/drawing/2014/main" id="{5AD49F95-D02D-1FD4-3DBA-7ACA1A2F4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8745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97C21F-EF0D-3C2B-293D-B6F3E1577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2918" y="572991"/>
            <a:ext cx="4457366" cy="2239643"/>
          </a:xfrm>
        </p:spPr>
        <p:txBody>
          <a:bodyPr>
            <a:noAutofit/>
          </a:bodyPr>
          <a:lstStyle/>
          <a:p>
            <a:r>
              <a:rPr lang="en-ZA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“RSS is an XML-based content syndication format”</a:t>
            </a:r>
          </a:p>
        </p:txBody>
      </p:sp>
      <p:pic>
        <p:nvPicPr>
          <p:cNvPr id="8" name="Graphic 7" descr="A scared face">
            <a:extLst>
              <a:ext uri="{FF2B5EF4-FFF2-40B4-BE49-F238E27FC236}">
                <a16:creationId xmlns:a16="http://schemas.microsoft.com/office/drawing/2014/main" id="{57DB9F4F-C30C-04B4-1CA2-656FCCE1BBB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-1912" b="46918"/>
          <a:stretch/>
        </p:blipFill>
        <p:spPr>
          <a:xfrm>
            <a:off x="2035598" y="2563495"/>
            <a:ext cx="590869" cy="34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ge with lights on&#10;&#10;Description automatically generated">
            <a:extLst>
              <a:ext uri="{FF2B5EF4-FFF2-40B4-BE49-F238E27FC236}">
                <a16:creationId xmlns:a16="http://schemas.microsoft.com/office/drawing/2014/main" id="{2158B045-31AC-9688-6B79-90E111284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119"/>
            <a:ext cx="12192000" cy="12192000"/>
          </a:xfrm>
          <a:prstGeom prst="rect">
            <a:avLst/>
          </a:prstGeom>
        </p:spPr>
      </p:pic>
      <p:pic>
        <p:nvPicPr>
          <p:cNvPr id="11" name="Picture 10" descr="A person with his hands in his pockets&#10;&#10;Description automatically generated">
            <a:extLst>
              <a:ext uri="{FF2B5EF4-FFF2-40B4-BE49-F238E27FC236}">
                <a16:creationId xmlns:a16="http://schemas.microsoft.com/office/drawing/2014/main" id="{16F80843-1238-74C7-E07F-9C70149B7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664" y="2017528"/>
            <a:ext cx="4842753" cy="4842753"/>
          </a:xfrm>
          <a:prstGeom prst="rect">
            <a:avLst/>
          </a:prstGeom>
        </p:spPr>
      </p:pic>
      <p:pic>
        <p:nvPicPr>
          <p:cNvPr id="10" name="Picture 9" descr="A group of people with their hands up&#10;&#10;Description automatically generated">
            <a:extLst>
              <a:ext uri="{FF2B5EF4-FFF2-40B4-BE49-F238E27FC236}">
                <a16:creationId xmlns:a16="http://schemas.microsoft.com/office/drawing/2014/main" id="{5AD49F95-D02D-1FD4-3DBA-7ACA1A2F4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8745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4C8374-BDE9-33B6-6332-01FBE09CB1A0}"/>
              </a:ext>
            </a:extLst>
          </p:cNvPr>
          <p:cNvSpPr txBox="1"/>
          <p:nvPr/>
        </p:nvSpPr>
        <p:spPr>
          <a:xfrm>
            <a:off x="930229" y="5322086"/>
            <a:ext cx="1274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600" dirty="0">
                <a:effectLst/>
              </a:rPr>
              <a:t>💧</a:t>
            </a:r>
            <a:endParaRPr lang="en-ZA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253B2C-C240-2E59-418D-65AF2CEEB6DF}"/>
              </a:ext>
            </a:extLst>
          </p:cNvPr>
          <p:cNvSpPr txBox="1"/>
          <p:nvPr/>
        </p:nvSpPr>
        <p:spPr>
          <a:xfrm>
            <a:off x="3162778" y="5862531"/>
            <a:ext cx="1274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600" dirty="0">
                <a:effectLst/>
              </a:rPr>
              <a:t>💧</a:t>
            </a:r>
            <a:endParaRPr lang="en-ZA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0DE6F9-D7EE-9646-EF1F-EC4B934C482C}"/>
              </a:ext>
            </a:extLst>
          </p:cNvPr>
          <p:cNvSpPr txBox="1"/>
          <p:nvPr/>
        </p:nvSpPr>
        <p:spPr>
          <a:xfrm>
            <a:off x="5545696" y="5347384"/>
            <a:ext cx="1274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600" dirty="0">
                <a:effectLst/>
              </a:rPr>
              <a:t>💧</a:t>
            </a:r>
            <a:endParaRPr lang="en-ZA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E2438E-7243-3C3B-B059-26877A1344CB}"/>
              </a:ext>
            </a:extLst>
          </p:cNvPr>
          <p:cNvSpPr txBox="1"/>
          <p:nvPr/>
        </p:nvSpPr>
        <p:spPr>
          <a:xfrm>
            <a:off x="7837531" y="4973014"/>
            <a:ext cx="1274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600" dirty="0">
                <a:effectLst/>
              </a:rPr>
              <a:t>💧</a:t>
            </a:r>
            <a:endParaRPr lang="en-ZA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6FF7B3-2C15-49AB-97DA-2E562CC7BB37}"/>
              </a:ext>
            </a:extLst>
          </p:cNvPr>
          <p:cNvSpPr txBox="1"/>
          <p:nvPr/>
        </p:nvSpPr>
        <p:spPr>
          <a:xfrm>
            <a:off x="10196839" y="5347384"/>
            <a:ext cx="1274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600" dirty="0">
                <a:effectLst/>
              </a:rPr>
              <a:t>💧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85279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501F70-19AB-52D7-5A29-79630CEB4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6" y="575261"/>
            <a:ext cx="1249788" cy="1135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C1C210-552C-A5B8-5E98-79267E2E3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43944"/>
            <a:ext cx="12192002" cy="477011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816BA91-42AB-36C3-13F0-CCAD095A2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9184" y="836479"/>
            <a:ext cx="3644781" cy="56079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ZA" sz="2800" b="1" dirty="0"/>
              <a:t>Discussion Time…</a:t>
            </a:r>
            <a:endParaRPr lang="en-ZA" sz="2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14579D-0AFB-A82E-292D-811F61E34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725332"/>
            <a:ext cx="8249055" cy="2387600"/>
          </a:xfrm>
        </p:spPr>
        <p:txBody>
          <a:bodyPr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“</a:t>
            </a:r>
            <a:r>
              <a:rPr lang="en-US" sz="4800" b="1" dirty="0">
                <a:solidFill>
                  <a:srgbClr val="272727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WHERE IN OUR BUSINESS DO WE HAVE AN </a:t>
            </a:r>
            <a:r>
              <a:rPr lang="en-US" sz="4800" b="1" dirty="0">
                <a:solidFill>
                  <a:srgbClr val="4AB7C3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EXPLANATION PROBLEM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366493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ECD52CA-0D3B-7E2B-CEBB-05DF771FC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1" y="526241"/>
            <a:ext cx="6335949" cy="633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99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CE53A9C6-8096-9D41-6B45-C4E45A30E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44003"/>
            <a:ext cx="8470892" cy="3243413"/>
          </a:xfrm>
          <a:prstGeom prst="rect">
            <a:avLst/>
          </a:prstGeom>
        </p:spPr>
      </p:pic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0F01459-FFE0-DA4D-86F1-62CD0ADA2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366" y="2292947"/>
            <a:ext cx="8646160" cy="3417972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D014E6FE-DC74-0E72-292F-2C2244B9B6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6" y="4616450"/>
            <a:ext cx="10088880" cy="189851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08EED528-7C30-46A6-1F06-A35BCAA63C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79" y="912681"/>
            <a:ext cx="9546921" cy="462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8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060F85D3-7BAB-F9ED-F7BC-9D6F75288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close up of a message&#10;&#10;Description automatically generated">
            <a:extLst>
              <a:ext uri="{FF2B5EF4-FFF2-40B4-BE49-F238E27FC236}">
                <a16:creationId xmlns:a16="http://schemas.microsoft.com/office/drawing/2014/main" id="{69EDF15E-D183-D3FE-9127-13583801E7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00" y="2241550"/>
            <a:ext cx="9853860" cy="2096714"/>
          </a:xfrm>
          <a:prstGeom prst="rect">
            <a:avLst/>
          </a:prstGeom>
          <a:ln>
            <a:solidFill>
              <a:schemeClr val="tx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7055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 Psychology of Money</Template>
  <TotalTime>40091</TotalTime>
  <Words>408</Words>
  <Application>Microsoft Office PowerPoint</Application>
  <PresentationFormat>Widescreen</PresentationFormat>
  <Paragraphs>75</Paragraphs>
  <Slides>35</Slides>
  <Notes>13</Notes>
  <HiddenSlides>2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Footlight MT Light</vt:lpstr>
      <vt:lpstr>Impact</vt:lpstr>
      <vt:lpstr>Open Sans</vt:lpstr>
      <vt:lpstr>Open Sans Light</vt:lpstr>
      <vt:lpstr>Papyrus</vt:lpstr>
      <vt:lpstr>Roboto</vt:lpstr>
      <vt:lpstr>Roboto Black</vt:lpstr>
      <vt:lpstr>Roboto Light</vt:lpstr>
      <vt:lpstr>Roboto Medium</vt:lpstr>
      <vt:lpstr>Office Theme</vt:lpstr>
      <vt:lpstr>1_Office Theme</vt:lpstr>
      <vt:lpstr>2_Office Theme</vt:lpstr>
      <vt:lpstr>PowerPoint Presentation</vt:lpstr>
      <vt:lpstr>PowerPoint Presentation</vt:lpstr>
      <vt:lpstr>“WHAT IS RSS?”</vt:lpstr>
      <vt:lpstr>“RSS is an XML-based content syndication format”</vt:lpstr>
      <vt:lpstr>PowerPoint Presentation</vt:lpstr>
      <vt:lpstr>“WHERE IN OUR BUSINESS DO WE HAVE AN EXPLANATION PROBLEM?”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THIS WEEK, LET’S AIM TO EXPLAIN THE COMPLICATED ASPECTS OF OUR BUSINESS, IN THEIR SIMPLEST AND MOST MEMORABLE FORM.</vt:lpstr>
      <vt:lpstr>“EXPLANATION IS NOT FOCUSED ON FACTS, LAWS, OR SPECIFICS.   EXPLANATION IS THE ART OF SHOWING WHY THE FACTS, LAWS, AND SPECIFICS MAKE SENSE.”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Calumn Mulholland</dc:creator>
  <cp:lastModifiedBy>Calumn Mulholland</cp:lastModifiedBy>
  <cp:revision>16</cp:revision>
  <dcterms:created xsi:type="dcterms:W3CDTF">2023-07-06T08:52:58Z</dcterms:created>
  <dcterms:modified xsi:type="dcterms:W3CDTF">2023-10-12T09:14:21Z</dcterms:modified>
</cp:coreProperties>
</file>