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2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9" r:id="rId3"/>
  </p:sldMasterIdLst>
  <p:notesMasterIdLst>
    <p:notesMasterId r:id="rId36"/>
  </p:notesMasterIdLst>
  <p:sldIdLst>
    <p:sldId id="1480" r:id="rId4"/>
    <p:sldId id="1434" r:id="rId5"/>
    <p:sldId id="1436" r:id="rId6"/>
    <p:sldId id="266" r:id="rId7"/>
    <p:sldId id="1440" r:id="rId8"/>
    <p:sldId id="1392" r:id="rId9"/>
    <p:sldId id="1494" r:id="rId10"/>
    <p:sldId id="1482" r:id="rId11"/>
    <p:sldId id="1500" r:id="rId12"/>
    <p:sldId id="1506" r:id="rId13"/>
    <p:sldId id="1505" r:id="rId14"/>
    <p:sldId id="1471" r:id="rId15"/>
    <p:sldId id="1507" r:id="rId16"/>
    <p:sldId id="1449" r:id="rId17"/>
    <p:sldId id="1508" r:id="rId18"/>
    <p:sldId id="1509" r:id="rId19"/>
    <p:sldId id="1510" r:id="rId20"/>
    <p:sldId id="1488" r:id="rId21"/>
    <p:sldId id="1490" r:id="rId22"/>
    <p:sldId id="1472" r:id="rId23"/>
    <p:sldId id="1450" r:id="rId24"/>
    <p:sldId id="1501" r:id="rId25"/>
    <p:sldId id="1502" r:id="rId26"/>
    <p:sldId id="1503" r:id="rId27"/>
    <p:sldId id="1504" r:id="rId28"/>
    <p:sldId id="1466" r:id="rId29"/>
    <p:sldId id="1468" r:id="rId30"/>
    <p:sldId id="1498" r:id="rId31"/>
    <p:sldId id="1430" r:id="rId32"/>
    <p:sldId id="299" r:id="rId33"/>
    <p:sldId id="1420" r:id="rId34"/>
    <p:sldId id="149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7680" userDrawn="1">
          <p15:clr>
            <a:srgbClr val="A4A3A4"/>
          </p15:clr>
        </p15:guide>
        <p15:guide id="3" pos="2479" userDrawn="1">
          <p15:clr>
            <a:srgbClr val="A4A3A4"/>
          </p15:clr>
        </p15:guide>
        <p15:guide id="4" pos="2615" userDrawn="1">
          <p15:clr>
            <a:srgbClr val="A4A3A4"/>
          </p15:clr>
        </p15:guide>
        <p15:guide id="5" pos="5178" userDrawn="1">
          <p15:clr>
            <a:srgbClr val="A4A3A4"/>
          </p15:clr>
        </p15:guide>
        <p15:guide id="6" pos="5065" userDrawn="1">
          <p15:clr>
            <a:srgbClr val="A4A3A4"/>
          </p15:clr>
        </p15:guide>
        <p15:guide id="7" orient="horz" pos="4320" userDrawn="1">
          <p15:clr>
            <a:srgbClr val="A4A3A4"/>
          </p15:clr>
        </p15:guide>
        <p15:guide id="8" orient="horz" pos="1298" userDrawn="1">
          <p15:clr>
            <a:srgbClr val="A4A3A4"/>
          </p15:clr>
        </p15:guide>
        <p15:guide id="9" orient="horz" pos="1412" userDrawn="1">
          <p15:clr>
            <a:srgbClr val="A4A3A4"/>
          </p15:clr>
        </p15:guide>
        <p15:guide id="10" orient="horz" pos="2795" userDrawn="1">
          <p15:clr>
            <a:srgbClr val="A4A3A4"/>
          </p15:clr>
        </p15:guide>
        <p15:guide id="11" orient="horz" pos="2908" userDrawn="1">
          <p15:clr>
            <a:srgbClr val="A4A3A4"/>
          </p15:clr>
        </p15:guide>
        <p15:guide id="12" orient="horz" pos="4224" userDrawn="1">
          <p15:clr>
            <a:srgbClr val="A4A3A4"/>
          </p15:clr>
        </p15:guide>
        <p15:guide id="13" orient="horz" userDrawn="1">
          <p15:clr>
            <a:srgbClr val="A4A3A4"/>
          </p15:clr>
        </p15:guide>
        <p15:guide id="14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77"/>
    <a:srgbClr val="4AB7C3"/>
    <a:srgbClr val="F513EA"/>
    <a:srgbClr val="EFE8E6"/>
    <a:srgbClr val="3CB2C3"/>
    <a:srgbClr val="A3D7F2"/>
    <a:srgbClr val="B93A75"/>
    <a:srgbClr val="EF8719"/>
    <a:srgbClr val="27272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55" autoAdjust="0"/>
    <p:restoredTop sz="85621" autoAdjust="0"/>
  </p:normalViewPr>
  <p:slideViewPr>
    <p:cSldViewPr snapToGrid="0">
      <p:cViewPr>
        <p:scale>
          <a:sx n="33" d="100"/>
          <a:sy n="33" d="100"/>
        </p:scale>
        <p:origin x="1862" y="1061"/>
      </p:cViewPr>
      <p:guideLst>
        <p:guide/>
        <p:guide pos="7680"/>
        <p:guide pos="2479"/>
        <p:guide pos="2615"/>
        <p:guide pos="5178"/>
        <p:guide pos="5065"/>
        <p:guide orient="horz" pos="4320"/>
        <p:guide orient="horz" pos="1298"/>
        <p:guide orient="horz" pos="1412"/>
        <p:guide orient="horz" pos="2795"/>
        <p:guide orient="horz" pos="2908"/>
        <p:guide orient="horz" pos="4224"/>
        <p:guide orient="horz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-9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AE7F2-E819-4249-8F0A-CEB45A57A27E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9B50E-BA2A-4E05-A04D-75332644328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34358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896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72119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/>
              <a:t>Not a guide to win arguments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062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6425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3871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28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7274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31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0249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F9B50E-BA2A-4E05-A04D-75332644328E}" type="slidenum">
              <a:rPr lang="en-ZA" smtClean="0"/>
              <a:t>32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8299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B1D07-F5EA-1818-DA4A-DD1C7CB93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9E667D-08ED-0294-9992-A032F9BC8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51A1-CB83-A109-3F73-F48A3280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D8FA23-CC78-05C8-F87F-73537769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39710-09EE-5E30-F4F4-B951415C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502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E824F-538A-8BCB-7BDB-FF43BDFFD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245E0-BC6A-5380-29EB-51EB6086ED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5313C-DB18-6A01-FAB3-2DE89D53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3CAAC-269B-D752-2268-DFE2A70D8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D44DC-C866-8E3F-F42F-8202FC103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1369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2046C3-0306-1853-C5F3-9B69A6F06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54FAF5-9AC1-0188-962C-CC0D58D1D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2BE61-AEC5-096B-1F98-548F4DAB4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A9379-6EFD-9B74-57CF-FB329AB1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D5DD-83B8-BF39-7985-40D263CA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0376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85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4086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28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853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740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18727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166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358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82A4E-1D64-776F-DC39-62032AD8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A4748-D3B7-00D3-4E1D-BE9A3A394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C889D-88EA-1B53-8C36-1A0D4A7A4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A804D-5FC5-55BD-C0B3-21B2E10DF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A99BD-1C2E-7220-63F2-43B129A2A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51870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7134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4402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6024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9796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57494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2528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3289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4612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376821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276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1D357-2DEF-0DBF-E162-1D5BE1669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78DFB-2338-258B-141E-25D951468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B2CCC-879F-10E2-9321-FE08F1866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E2C71-A32A-745E-FD90-7D607C3E6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E4090-8BD7-5003-F01E-811AFF00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82661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59464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637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482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911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330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6934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9093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14135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56114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31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1BBA7-1207-9D16-E3F7-3C2757FB1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C901F-A49C-5394-0BA8-56C8868130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AE3A6E-FD2E-E599-3B73-029DF19DA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51C84-21F4-6910-4257-CE8B65085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9A6E21-3F60-A827-D5F9-FF5FAF731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52D63-3FAE-7526-9C16-EA321080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37737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59983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40247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5623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66626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2739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31909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87247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736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25661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5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4B492-EFB3-CE0E-5718-DBC1377D7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F55A8-0348-AE05-E389-D4AFC40F35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8BC88-42FE-EDF3-E66F-37858C1FE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C9985-6394-9AB0-CF8F-E774167801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61A4C-7911-0A82-4093-6DFB5F401B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3473B9-873F-5B2B-F52B-39D5B77E7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1AF687-5DCA-2C90-6BF2-772EE22D5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CD6101-4D0D-D5B2-FD29-CAD663A70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99655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87536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600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26727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647219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99067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175444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933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17067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160053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773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FBC2C-DBBA-4D85-8CCA-EEEC9A17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7A250-CE59-C5B0-0000-D741DFA1F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40BE2-BD45-C12A-E14D-49271FE3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A4584-D145-4821-4DA7-667A0ECFE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350234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6410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3597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52358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157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91717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136940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8249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67230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71986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578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F4FE4-23D8-69AD-A80F-A6F5C6785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50F5BD-6189-0E77-1E51-1901E7378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9743B-BC2C-7D11-2CB7-A336CD9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5742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08240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74815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113460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07505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42890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73055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323968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3897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8320320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E0D95-C819-9B88-7C32-DB7A5ACC0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AABBB-CCC2-E5BB-ADB3-256BBE7E1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9EC8B-52B6-AAD3-7B44-9E397F87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18D52-86EB-46D0-50E1-71030940D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5681C-CE97-A82C-A8F4-E9D3E812B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1796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89007-B07D-18E9-4DA1-50028D80D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0D867-B1E1-9C3D-3C09-35F196EE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06C47-E6E1-9AE1-C800-1646C509C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55787-F4E1-2D8B-CCE2-476DC6888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916496-1060-9A9E-5A72-C36F32803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7B41DC-9F4F-B7C6-D7BE-DEB7E56EA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9951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A59D9-B243-E431-8C78-D7AB55C69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CACA6-BEF0-8FB9-F07C-8405BC0B3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A925B1-D64E-3CFB-E20E-03F540172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D9A23-8524-EA4F-EEAA-EA9F37D02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55FF4-A965-5F7F-03A5-1E233F183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204582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2FDA3-FE91-B02C-C699-DFB3D3AFA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F0E80-D719-D894-169C-2100CDE0E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D9B1D6-EDDF-2B3A-91A6-8168DA31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75E46-C0AA-2364-920B-AF3B3C2E9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13A2F-A6C8-A3ED-FEA4-3C5BDD0AE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29296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DE374-8362-6586-3129-C12CBABB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00B9-6BC5-ECCF-574C-EE481A80B0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4E1302-26BF-25DE-43F0-27D6999E9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B8E89-073D-6227-753A-74FDD478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57D843-5183-5DD1-0304-5284F10D4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AB963-25D4-C2B3-7B5B-820141DE4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59801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B20CF-5D49-A020-9929-99FE5C020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66CC5-5E7A-9EA7-56D4-2C3273B76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D12AF0-D41F-F5E5-7F07-2B7796B1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0A7562-980F-A80E-3347-A2A18BE68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50111-0B5D-BCC6-4436-A84D1FF34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35F4DD-C959-31B5-148F-6D27F8257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903541-05F2-1553-D87A-7DC1E2AF5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4A1633-DD6D-562B-98C5-C3509A004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16466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66E0A-FE59-6BF0-000E-8118E27C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40E562-FCC2-D1E6-9AED-B83EE314C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BEBDB-B5B1-AA8C-4EBD-0A8F36C1C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A803C1-F944-868C-6959-FABC011B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44138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2356B-4655-3BA8-9435-78D7CDF2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4AA872-F930-FC94-7895-C45F75BD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FF939-C888-4633-E773-907ECF332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33423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B505-1892-FC35-6C49-F5AAB777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A512B-E591-1AEE-DD35-3C33EF4D5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D41E8-F578-FAE6-E708-1178F10D8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02B45-6960-6BE5-A9A4-07C4517E3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4B0ED-0BE0-60DC-9BCF-7A68E68A5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239B2-7EF7-3CAF-8890-EF676B95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30254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84721-A76B-5B6C-9B4E-B72C07A5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B17886-9748-7CDB-720A-286BBE4A6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84091-4CDD-2A93-4307-6B765DF45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80811-5D69-F224-ADEE-2CEB5FC4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9EBCC-56A3-B448-CF4E-35C616B1B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700A4-BEB0-ACD9-BB2B-1E8945E7D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04779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5ECE7-A6AD-FB45-3859-A474BFF7D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7B7EF5-B9E9-B1FC-2EE3-05EE7D687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8CD1C-5930-28F6-A927-8621B97DE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55733-60F3-B671-B677-658AE581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DDFA7-7E8D-33EA-796F-2BDA2515E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520895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8FAD81-0B53-6D74-97AC-485EB0C28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48DC7-4514-70AB-5092-4F59FCA03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2E0815-C367-874C-8C13-604632382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181EE-52EF-40E1-82B1-A61142F3BD70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D6A2D-F4F6-DCA7-0B47-6A1EA84A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A475B-354F-F6F2-5E1D-AF5D50CDA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5E047-9345-433F-9657-766CAA95E83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525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B28BE-CD60-F83A-22B8-62A3786A5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E69A11-FF33-1BD7-FF72-1FF64A2B07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98F43A-9A1A-F6A9-A72F-B372887AE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E5536-C964-4E93-C3E8-51BD0CE77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7E571-3A12-EA5D-92F1-B29804966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F67EE0-346E-2E83-330C-B4FC64FD6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486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63" Type="http://schemas.openxmlformats.org/officeDocument/2006/relationships/slideLayout" Target="../slideLayouts/slideLayout74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8" Type="http://schemas.openxmlformats.org/officeDocument/2006/relationships/slideLayout" Target="../slideLayouts/slideLayout69.xml"/><Relationship Id="rId66" Type="http://schemas.openxmlformats.org/officeDocument/2006/relationships/slideLayout" Target="../slideLayouts/slideLayout77.xml"/><Relationship Id="rId5" Type="http://schemas.openxmlformats.org/officeDocument/2006/relationships/slideLayout" Target="../slideLayouts/slideLayout16.xml"/><Relationship Id="rId61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slideLayout" Target="../slideLayouts/slideLayout67.xml"/><Relationship Id="rId64" Type="http://schemas.openxmlformats.org/officeDocument/2006/relationships/slideLayout" Target="../slideLayouts/slideLayout75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59" Type="http://schemas.openxmlformats.org/officeDocument/2006/relationships/slideLayout" Target="../slideLayouts/slideLayout70.xml"/><Relationship Id="rId67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6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Relationship Id="rId57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60" Type="http://schemas.openxmlformats.org/officeDocument/2006/relationships/slideLayout" Target="../slideLayouts/slideLayout71.xml"/><Relationship Id="rId65" Type="http://schemas.openxmlformats.org/officeDocument/2006/relationships/slideLayout" Target="../slideLayouts/slideLayout7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A4A49E-D7C0-C2CC-AB83-6BEF94326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6F63A-7695-424E-17C3-781D7980C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DD85A-4AFC-053F-D150-19CBAAE216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E55C1-F5FD-447B-9517-E2C72DBA2A2B}" type="datetimeFigureOut">
              <a:rPr lang="en-ZA" smtClean="0"/>
              <a:t>2024/01/22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43E85-1BBF-37B0-47B3-EE0865DD7C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2BB72-59F9-F127-FFAD-513CD3458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F091-01D4-48F2-98E2-FBE138DD0A8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3699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3778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8" r:id="rId6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992EDC-CCB1-7D12-B9FA-4494C9020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C1CF8-35BC-6D4D-2CC6-E302BE1F9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79219-7C1E-F27C-71A8-A7AD608166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6A0181EE-52EF-40E1-82B1-A61142F3BD70}" type="datetimeFigureOut">
              <a:rPr lang="en-ZA" smtClean="0"/>
              <a:pPr/>
              <a:t>2024/01/22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6DD58-32A5-F380-E863-A67DBD79E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E4C2B-1B6E-AC12-78E9-336270BA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DA5E047-9345-433F-9657-766CAA95E83D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8795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71EDF7D-4501-AF7B-BB46-C78BA60828EF}"/>
              </a:ext>
            </a:extLst>
          </p:cNvPr>
          <p:cNvSpPr txBox="1"/>
          <p:nvPr/>
        </p:nvSpPr>
        <p:spPr>
          <a:xfrm>
            <a:off x="413630" y="156480"/>
            <a:ext cx="11373256" cy="541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9600" dirty="0">
                <a:solidFill>
                  <a:srgbClr val="FF0077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</a:rPr>
              <a:t>“The key to successful leadership today is influence, not authority”</a:t>
            </a:r>
            <a:endParaRPr lang="en-ZA" sz="9600" dirty="0">
              <a:solidFill>
                <a:srgbClr val="FF0077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D07F2-14C5-4E8A-70B3-B094123CC31E}"/>
              </a:ext>
            </a:extLst>
          </p:cNvPr>
          <p:cNvSpPr txBox="1"/>
          <p:nvPr/>
        </p:nvSpPr>
        <p:spPr>
          <a:xfrm>
            <a:off x="4151313" y="5567192"/>
            <a:ext cx="8452413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90000"/>
              </a:lnSpc>
              <a:spcBef>
                <a:spcPct val="0"/>
              </a:spcBef>
              <a:defRPr/>
            </a:pPr>
            <a:r>
              <a:rPr lang="en-ZA" sz="7200" dirty="0">
                <a:solidFill>
                  <a:srgbClr val="FF0077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-Ken Blanchard</a:t>
            </a:r>
          </a:p>
        </p:txBody>
      </p:sp>
    </p:spTree>
    <p:extLst>
      <p:ext uri="{BB962C8B-B14F-4D97-AF65-F5344CB8AC3E}">
        <p14:creationId xmlns:p14="http://schemas.microsoft.com/office/powerpoint/2010/main" val="3322258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yellow and red logo&#10;&#10;Description automatically generated">
            <a:extLst>
              <a:ext uri="{FF2B5EF4-FFF2-40B4-BE49-F238E27FC236}">
                <a16:creationId xmlns:a16="http://schemas.microsoft.com/office/drawing/2014/main" id="{A2993F1F-6A79-720F-7668-01D7F29D0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10" name="Picture 9" descr="A person wearing boxing gloves&#10;&#10;Description automatically generated">
            <a:extLst>
              <a:ext uri="{FF2B5EF4-FFF2-40B4-BE49-F238E27FC236}">
                <a16:creationId xmlns:a16="http://schemas.microsoft.com/office/drawing/2014/main" id="{16E3E9CC-9A09-F13E-0131-A707889518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1"/>
          <a:stretch/>
        </p:blipFill>
        <p:spPr>
          <a:xfrm>
            <a:off x="-541020" y="0"/>
            <a:ext cx="6096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982894B-10D3-6BBF-0E0A-AF19168C33BE}"/>
              </a:ext>
            </a:extLst>
          </p:cNvPr>
          <p:cNvSpPr/>
          <p:nvPr/>
        </p:nvSpPr>
        <p:spPr>
          <a:xfrm>
            <a:off x="-396240" y="-441960"/>
            <a:ext cx="13167360" cy="794004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 descr="A person wearing boxing gloves&#10;&#10;Description automatically generated">
            <a:extLst>
              <a:ext uri="{FF2B5EF4-FFF2-40B4-BE49-F238E27FC236}">
                <a16:creationId xmlns:a16="http://schemas.microsoft.com/office/drawing/2014/main" id="{DBA5176D-3CF8-3124-4A42-567656ED01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0"/>
          <a:stretch/>
        </p:blipFill>
        <p:spPr>
          <a:xfrm>
            <a:off x="6096000" y="0"/>
            <a:ext cx="5554980" cy="6858000"/>
          </a:xfrm>
          <a:prstGeom prst="rect">
            <a:avLst/>
          </a:prstGeom>
        </p:spPr>
      </p:pic>
      <p:pic>
        <p:nvPicPr>
          <p:cNvPr id="4" name="Picture 3" descr="A close up of a bell&#10;&#10;Description automatically generated">
            <a:extLst>
              <a:ext uri="{FF2B5EF4-FFF2-40B4-BE49-F238E27FC236}">
                <a16:creationId xmlns:a16="http://schemas.microsoft.com/office/drawing/2014/main" id="{BF94D4A0-CA3F-BD2E-1750-C65CABB943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00"/>
          <a:stretch/>
        </p:blipFill>
        <p:spPr>
          <a:xfrm flipH="1">
            <a:off x="8873490" y="352734"/>
            <a:ext cx="2301240" cy="23764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96675B-1430-C527-1237-255B81859F97}"/>
              </a:ext>
            </a:extLst>
          </p:cNvPr>
          <p:cNvSpPr txBox="1"/>
          <p:nvPr/>
        </p:nvSpPr>
        <p:spPr>
          <a:xfrm>
            <a:off x="1341120" y="2613923"/>
            <a:ext cx="4983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Others might have a bias against him for future projects.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AB6AD-AC29-82B4-5384-7B5E8EA97B56}"/>
              </a:ext>
            </a:extLst>
          </p:cNvPr>
          <p:cNvSpPr txBox="1"/>
          <p:nvPr/>
        </p:nvSpPr>
        <p:spPr>
          <a:xfrm>
            <a:off x="1295400" y="4867061"/>
            <a:ext cx="55549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Has exerted no influence whatsoever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122147-83B0-80BC-ECF5-23538AA86386}"/>
              </a:ext>
            </a:extLst>
          </p:cNvPr>
          <p:cNvSpPr txBox="1"/>
          <p:nvPr/>
        </p:nvSpPr>
        <p:spPr>
          <a:xfrm>
            <a:off x="1341120" y="1692732"/>
            <a:ext cx="4175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Lost credibility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AA61B2-3DD5-07E6-E5B2-633EAC457E75}"/>
              </a:ext>
            </a:extLst>
          </p:cNvPr>
          <p:cNvSpPr txBox="1"/>
          <p:nvPr/>
        </p:nvSpPr>
        <p:spPr>
          <a:xfrm>
            <a:off x="1295400" y="771541"/>
            <a:ext cx="4175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Alex Loses:</a:t>
            </a:r>
          </a:p>
        </p:txBody>
      </p:sp>
    </p:spTree>
    <p:extLst>
      <p:ext uri="{BB962C8B-B14F-4D97-AF65-F5344CB8AC3E}">
        <p14:creationId xmlns:p14="http://schemas.microsoft.com/office/powerpoint/2010/main" val="3158819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yellow and red logo&#10;&#10;Description automatically generated">
            <a:extLst>
              <a:ext uri="{FF2B5EF4-FFF2-40B4-BE49-F238E27FC236}">
                <a16:creationId xmlns:a16="http://schemas.microsoft.com/office/drawing/2014/main" id="{A2993F1F-6A79-720F-7668-01D7F29D0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12" name="Picture 11" descr="A person wearing boxing gloves&#10;&#10;Description automatically generated">
            <a:extLst>
              <a:ext uri="{FF2B5EF4-FFF2-40B4-BE49-F238E27FC236}">
                <a16:creationId xmlns:a16="http://schemas.microsoft.com/office/drawing/2014/main" id="{DBA5176D-3CF8-3124-4A42-567656ED01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0"/>
          <a:stretch/>
        </p:blipFill>
        <p:spPr>
          <a:xfrm>
            <a:off x="6096000" y="0"/>
            <a:ext cx="555498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982894B-10D3-6BBF-0E0A-AF19168C33BE}"/>
              </a:ext>
            </a:extLst>
          </p:cNvPr>
          <p:cNvSpPr/>
          <p:nvPr/>
        </p:nvSpPr>
        <p:spPr>
          <a:xfrm>
            <a:off x="-396240" y="-441960"/>
            <a:ext cx="13167360" cy="794004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0" name="Picture 9" descr="A person wearing boxing gloves&#10;&#10;Description automatically generated">
            <a:extLst>
              <a:ext uri="{FF2B5EF4-FFF2-40B4-BE49-F238E27FC236}">
                <a16:creationId xmlns:a16="http://schemas.microsoft.com/office/drawing/2014/main" id="{16E3E9CC-9A09-F13E-0131-A707889518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1"/>
          <a:stretch/>
        </p:blipFill>
        <p:spPr>
          <a:xfrm>
            <a:off x="-541020" y="0"/>
            <a:ext cx="6096000" cy="6858000"/>
          </a:xfrm>
          <a:prstGeom prst="rect">
            <a:avLst/>
          </a:prstGeom>
        </p:spPr>
      </p:pic>
      <p:pic>
        <p:nvPicPr>
          <p:cNvPr id="4" name="Picture 3" descr="A close up of a bell&#10;&#10;Description automatically generated">
            <a:extLst>
              <a:ext uri="{FF2B5EF4-FFF2-40B4-BE49-F238E27FC236}">
                <a16:creationId xmlns:a16="http://schemas.microsoft.com/office/drawing/2014/main" id="{BF94D4A0-CA3F-BD2E-1750-C65CABB943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00"/>
          <a:stretch/>
        </p:blipFill>
        <p:spPr>
          <a:xfrm>
            <a:off x="205740" y="-134946"/>
            <a:ext cx="2301240" cy="23764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FD27F4-32B1-14F2-4475-A2784F77BF88}"/>
              </a:ext>
            </a:extLst>
          </p:cNvPr>
          <p:cNvSpPr txBox="1"/>
          <p:nvPr/>
        </p:nvSpPr>
        <p:spPr>
          <a:xfrm>
            <a:off x="6221730" y="876827"/>
            <a:ext cx="4175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Taylor Loses: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A3ED66-2057-AA21-898B-AE8EC54B271C}"/>
              </a:ext>
            </a:extLst>
          </p:cNvPr>
          <p:cNvSpPr txBox="1"/>
          <p:nvPr/>
        </p:nvSpPr>
        <p:spPr>
          <a:xfrm>
            <a:off x="6221730" y="1901800"/>
            <a:ext cx="66598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Unheard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869DC-A300-0B70-38DD-C560D68E0E97}"/>
              </a:ext>
            </a:extLst>
          </p:cNvPr>
          <p:cNvSpPr txBox="1"/>
          <p:nvPr/>
        </p:nvSpPr>
        <p:spPr>
          <a:xfrm>
            <a:off x="6229350" y="2892307"/>
            <a:ext cx="6858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Resentful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54960A-1254-C9A0-9E0A-0C739A28BB0B}"/>
              </a:ext>
            </a:extLst>
          </p:cNvPr>
          <p:cNvSpPr txBox="1"/>
          <p:nvPr/>
        </p:nvSpPr>
        <p:spPr>
          <a:xfrm>
            <a:off x="6217920" y="3882814"/>
            <a:ext cx="56083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4AB7C3"/>
              </a:buClr>
              <a:buSzPct val="160000"/>
              <a:buFont typeface="Arial" panose="020B0604020202020204" pitchFamily="34" charset="0"/>
              <a:buChar char="•"/>
            </a:pPr>
            <a:r>
              <a:rPr lang="en-Z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Less inclined to work with the current strategy</a:t>
            </a:r>
          </a:p>
        </p:txBody>
      </p:sp>
    </p:spTree>
    <p:extLst>
      <p:ext uri="{BB962C8B-B14F-4D97-AF65-F5344CB8AC3E}">
        <p14:creationId xmlns:p14="http://schemas.microsoft.com/office/powerpoint/2010/main" val="1454919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543454" y="565673"/>
            <a:ext cx="6434804" cy="5328592"/>
            <a:chOff x="776917" y="653221"/>
            <a:chExt cx="6434804" cy="532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1199054" y="1573327"/>
              <a:ext cx="6012667" cy="347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4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You can't win an argument. You can't because if you lose it, </a:t>
              </a:r>
              <a:r>
                <a:rPr lang="en-US" sz="4400" dirty="0">
                  <a:solidFill>
                    <a:srgbClr val="3CB2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you lose it</a:t>
              </a:r>
              <a:r>
                <a:rPr lang="en-US" sz="4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; and if you win it, </a:t>
              </a:r>
              <a:r>
                <a:rPr lang="en-US" sz="4400" dirty="0">
                  <a:solidFill>
                    <a:srgbClr val="3CB2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you lose it</a:t>
              </a:r>
              <a:r>
                <a:rPr lang="en-US" sz="44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217696-72F4-F882-DEC0-730EAA82318F}"/>
                </a:ext>
              </a:extLst>
            </p:cNvPr>
            <p:cNvSpPr/>
            <p:nvPr/>
          </p:nvSpPr>
          <p:spPr>
            <a:xfrm>
              <a:off x="1246486" y="5249744"/>
              <a:ext cx="421246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90500" marR="0" lvl="0" indent="-1905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-</a:t>
              </a:r>
              <a:r>
                <a:rPr lang="en-US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Dale Carnegie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BB2CA-B3F9-6355-D4D0-320694E43C56}"/>
                </a:ext>
              </a:extLst>
            </p:cNvPr>
            <p:cNvGrpSpPr/>
            <p:nvPr/>
          </p:nvGrpSpPr>
          <p:grpSpPr>
            <a:xfrm>
              <a:off x="776917" y="703094"/>
              <a:ext cx="939138" cy="777423"/>
              <a:chOff x="1056275" y="93105"/>
              <a:chExt cx="939138" cy="777423"/>
            </a:xfrm>
            <a:solidFill>
              <a:srgbClr val="4AB7C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F0D9887-D265-278E-CEE1-1AD5FC1A65DB}"/>
                  </a:ext>
                </a:extLst>
              </p:cNvPr>
              <p:cNvSpPr/>
              <p:nvPr/>
            </p:nvSpPr>
            <p:spPr>
              <a:xfrm>
                <a:off x="1056275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B73706-DE77-2082-90F6-FAADAC00305B}"/>
                  </a:ext>
                </a:extLst>
              </p:cNvPr>
              <p:cNvSpPr/>
              <p:nvPr/>
            </p:nvSpPr>
            <p:spPr>
              <a:xfrm>
                <a:off x="1593349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1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40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6ACC1C-E7EA-B4B8-0DBD-901C5E9078DA}"/>
                </a:ext>
              </a:extLst>
            </p:cNvPr>
            <p:cNvGrpSpPr/>
            <p:nvPr/>
          </p:nvGrpSpPr>
          <p:grpSpPr>
            <a:xfrm flipH="1">
              <a:off x="6233308" y="5114071"/>
              <a:ext cx="939138" cy="777423"/>
              <a:chOff x="10998928" y="93105"/>
              <a:chExt cx="939138" cy="777423"/>
            </a:xfrm>
            <a:solidFill>
              <a:srgbClr val="4AB7C3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72E28D-D45F-0458-73C4-DD6B3F57624B}"/>
                  </a:ext>
                </a:extLst>
              </p:cNvPr>
              <p:cNvSpPr/>
              <p:nvPr/>
            </p:nvSpPr>
            <p:spPr>
              <a:xfrm>
                <a:off x="10998928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7999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4FFEA39-4A9F-5FCB-F5EA-C960C118C3E2}"/>
                  </a:ext>
                </a:extLst>
              </p:cNvPr>
              <p:cNvSpPr/>
              <p:nvPr/>
            </p:nvSpPr>
            <p:spPr>
              <a:xfrm>
                <a:off x="11536002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39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</p:grpSp>
      <p:pic>
        <p:nvPicPr>
          <p:cNvPr id="2" name="Picture 1" descr="A person reading a book&#10;&#10;Description automatically generated">
            <a:extLst>
              <a:ext uri="{FF2B5EF4-FFF2-40B4-BE49-F238E27FC236}">
                <a16:creationId xmlns:a16="http://schemas.microsoft.com/office/drawing/2014/main" id="{F34AAA7B-3641-68E4-0D33-5325387CF2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r="25271"/>
          <a:stretch/>
        </p:blipFill>
        <p:spPr>
          <a:xfrm>
            <a:off x="6401909" y="1364483"/>
            <a:ext cx="6454316" cy="549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0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9D9FC2-6647-E4F9-9BDD-DAE254EE56FE}"/>
              </a:ext>
            </a:extLst>
          </p:cNvPr>
          <p:cNvSpPr txBox="1"/>
          <p:nvPr/>
        </p:nvSpPr>
        <p:spPr>
          <a:xfrm>
            <a:off x="1706645" y="674400"/>
            <a:ext cx="8778710" cy="550920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>
            <a:spAutoFit/>
          </a:bodyPr>
          <a:lstStyle/>
          <a:p>
            <a:pPr algn="ctr"/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Roboto Black" panose="02000000000000000000" pitchFamily="2" charset="0"/>
              </a:rPr>
              <a:t>NEVER LET</a:t>
            </a:r>
          </a:p>
          <a:p>
            <a:pPr algn="ctr"/>
            <a:r>
              <a:rPr lang="en-US" sz="88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Roboto Black" panose="02000000000000000000" pitchFamily="2" charset="0"/>
              </a:rPr>
              <a:t>IT</a:t>
            </a:r>
          </a:p>
          <a:p>
            <a:pPr algn="ctr"/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Roboto Black" panose="02000000000000000000" pitchFamily="2" charset="0"/>
              </a:rPr>
              <a:t>BECOME AN ARGUMENT!</a:t>
            </a:r>
            <a:endParaRPr lang="en-ZA" sz="88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088EC172-A7E9-9BEF-CADD-7695F31CA97E}"/>
              </a:ext>
            </a:extLst>
          </p:cNvPr>
          <p:cNvSpPr/>
          <p:nvPr/>
        </p:nvSpPr>
        <p:spPr>
          <a:xfrm rot="5400000">
            <a:off x="8234368" y="1253943"/>
            <a:ext cx="225775" cy="3039473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ZA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6975566E-4A43-F0AB-3F22-40432230CCAF}"/>
              </a:ext>
            </a:extLst>
          </p:cNvPr>
          <p:cNvSpPr/>
          <p:nvPr/>
        </p:nvSpPr>
        <p:spPr>
          <a:xfrm rot="16200000" flipH="1">
            <a:off x="3655422" y="1253943"/>
            <a:ext cx="225775" cy="3039473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ZA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438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dder leaning against a wall&#10;&#10;Description automatically generated">
            <a:extLst>
              <a:ext uri="{FF2B5EF4-FFF2-40B4-BE49-F238E27FC236}">
                <a16:creationId xmlns:a16="http://schemas.microsoft.com/office/drawing/2014/main" id="{C962D7BF-2386-F614-2702-408A3AA21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8030"/>
            <a:ext cx="12191999" cy="69360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A6AFF08-FACF-38BB-A53C-306D23178597}"/>
              </a:ext>
            </a:extLst>
          </p:cNvPr>
          <p:cNvSpPr/>
          <p:nvPr/>
        </p:nvSpPr>
        <p:spPr>
          <a:xfrm>
            <a:off x="1" y="0"/>
            <a:ext cx="12339484" cy="7010399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E7BEFC-C39C-0C94-FF79-BD2F724E6B1D}"/>
              </a:ext>
            </a:extLst>
          </p:cNvPr>
          <p:cNvSpPr txBox="1"/>
          <p:nvPr/>
        </p:nvSpPr>
        <p:spPr>
          <a:xfrm>
            <a:off x="3971925" y="1989601"/>
            <a:ext cx="76527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THE YES-SET TECHNIQUE</a:t>
            </a:r>
            <a:endParaRPr lang="en-ZA" sz="36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8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oom with a white wall&#10;&#10;Description automatically generated">
            <a:extLst>
              <a:ext uri="{FF2B5EF4-FFF2-40B4-BE49-F238E27FC236}">
                <a16:creationId xmlns:a16="http://schemas.microsoft.com/office/drawing/2014/main" id="{39106082-497E-AAF0-9EC8-3A18A1B9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lumMod val="25000"/>
                <a:lumOff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4047" y="-1200093"/>
            <a:ext cx="16460094" cy="9258186"/>
          </a:xfrm>
          <a:prstGeom prst="rect">
            <a:avLst/>
          </a:prstGeom>
        </p:spPr>
      </p:pic>
      <p:pic>
        <p:nvPicPr>
          <p:cNvPr id="7" name="Picture 6" descr="A ladder with many steps&#10;&#10;Description automatically generated with medium confidence">
            <a:extLst>
              <a:ext uri="{FF2B5EF4-FFF2-40B4-BE49-F238E27FC236}">
                <a16:creationId xmlns:a16="http://schemas.microsoft.com/office/drawing/2014/main" id="{06F1F13C-0DD0-CF4B-5196-475C56296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" y="7000875"/>
            <a:ext cx="10294620" cy="1544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406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oom with a white wall&#10;&#10;Description automatically generated">
            <a:extLst>
              <a:ext uri="{FF2B5EF4-FFF2-40B4-BE49-F238E27FC236}">
                <a16:creationId xmlns:a16="http://schemas.microsoft.com/office/drawing/2014/main" id="{39106082-497E-AAF0-9EC8-3A18A1B9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lumMod val="75000"/>
                <a:lumOff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"/>
            <a:ext cx="12192000" cy="6857543"/>
          </a:xfrm>
          <a:prstGeom prst="rect">
            <a:avLst/>
          </a:prstGeom>
        </p:spPr>
      </p:pic>
      <p:pic>
        <p:nvPicPr>
          <p:cNvPr id="7" name="Picture 6" descr="A ladder with many steps&#10;&#10;Description automatically generated with medium confidence">
            <a:extLst>
              <a:ext uri="{FF2B5EF4-FFF2-40B4-BE49-F238E27FC236}">
                <a16:creationId xmlns:a16="http://schemas.microsoft.com/office/drawing/2014/main" id="{06F1F13C-0DD0-CF4B-5196-475C56296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" y="-8193405"/>
            <a:ext cx="10294620" cy="1544193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6C5698D-46EE-FAD3-F3D3-C8CC72E2EC15}"/>
              </a:ext>
            </a:extLst>
          </p:cNvPr>
          <p:cNvGrpSpPr/>
          <p:nvPr/>
        </p:nvGrpSpPr>
        <p:grpSpPr>
          <a:xfrm rot="21480000">
            <a:off x="2968562" y="-266563"/>
            <a:ext cx="3186131" cy="3139706"/>
            <a:chOff x="3178401" y="3643563"/>
            <a:chExt cx="3119568" cy="1743801"/>
          </a:xfrm>
        </p:grpSpPr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CD7D0D62-AF21-90C2-A7CA-715161CC7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178401" y="3643563"/>
              <a:ext cx="3119568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9D4CCEB7-17C5-859B-7317-7D77995A9BFC}"/>
                </a:ext>
              </a:extLst>
            </p:cNvPr>
            <p:cNvSpPr txBox="1">
              <a:spLocks/>
            </p:cNvSpPr>
            <p:nvPr/>
          </p:nvSpPr>
          <p:spPr>
            <a:xfrm rot="510927">
              <a:off x="3400222" y="4237741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C92954-3C4C-850E-C64A-E501C33226CD}"/>
              </a:ext>
            </a:extLst>
          </p:cNvPr>
          <p:cNvGrpSpPr/>
          <p:nvPr/>
        </p:nvGrpSpPr>
        <p:grpSpPr>
          <a:xfrm rot="21480000">
            <a:off x="3177028" y="4283474"/>
            <a:ext cx="3186131" cy="3139706"/>
            <a:chOff x="3178401" y="3643563"/>
            <a:chExt cx="3119568" cy="1743801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0EE65583-74E3-C570-01E6-6B18CA6CC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178401" y="3643563"/>
              <a:ext cx="3119568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F8C0DCDB-B174-15F5-63E3-57E3B507395F}"/>
                </a:ext>
              </a:extLst>
            </p:cNvPr>
            <p:cNvSpPr txBox="1">
              <a:spLocks/>
            </p:cNvSpPr>
            <p:nvPr/>
          </p:nvSpPr>
          <p:spPr>
            <a:xfrm rot="510927">
              <a:off x="3400222" y="4237741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8D76DB-A349-E87F-5D5B-B16F52C1178C}"/>
              </a:ext>
            </a:extLst>
          </p:cNvPr>
          <p:cNvGrpSpPr/>
          <p:nvPr/>
        </p:nvGrpSpPr>
        <p:grpSpPr>
          <a:xfrm rot="21480000">
            <a:off x="6305146" y="2236829"/>
            <a:ext cx="3186131" cy="3139706"/>
            <a:chOff x="3178401" y="3643563"/>
            <a:chExt cx="3119568" cy="1743801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B11F7D1F-F45B-ECC0-45A9-FFE97C9F2B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178401" y="3643563"/>
              <a:ext cx="3119568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D0C363AF-3AEA-4E94-3BC5-F4C784442B28}"/>
                </a:ext>
              </a:extLst>
            </p:cNvPr>
            <p:cNvSpPr txBox="1">
              <a:spLocks/>
            </p:cNvSpPr>
            <p:nvPr/>
          </p:nvSpPr>
          <p:spPr>
            <a:xfrm rot="510927">
              <a:off x="3400222" y="4237741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84582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oom with a white wall&#10;&#10;Description automatically generated">
            <a:extLst>
              <a:ext uri="{FF2B5EF4-FFF2-40B4-BE49-F238E27FC236}">
                <a16:creationId xmlns:a16="http://schemas.microsoft.com/office/drawing/2014/main" id="{39106082-497E-AAF0-9EC8-3A18A1B9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bg1">
                <a:lumMod val="75000"/>
                <a:lumOff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"/>
            <a:ext cx="12192000" cy="6857543"/>
          </a:xfrm>
          <a:prstGeom prst="rect">
            <a:avLst/>
          </a:prstGeom>
        </p:spPr>
      </p:pic>
      <p:pic>
        <p:nvPicPr>
          <p:cNvPr id="7" name="Picture 6" descr="A ladder with many steps&#10;&#10;Description automatically generated with medium confidence">
            <a:extLst>
              <a:ext uri="{FF2B5EF4-FFF2-40B4-BE49-F238E27FC236}">
                <a16:creationId xmlns:a16="http://schemas.microsoft.com/office/drawing/2014/main" id="{06F1F13C-0DD0-CF4B-5196-475C562969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" y="-8193405"/>
            <a:ext cx="10294620" cy="1544193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6C5698D-46EE-FAD3-F3D3-C8CC72E2EC15}"/>
              </a:ext>
            </a:extLst>
          </p:cNvPr>
          <p:cNvGrpSpPr/>
          <p:nvPr/>
        </p:nvGrpSpPr>
        <p:grpSpPr>
          <a:xfrm rot="21480000">
            <a:off x="2968562" y="-266563"/>
            <a:ext cx="3186131" cy="3139706"/>
            <a:chOff x="3178401" y="3643563"/>
            <a:chExt cx="3119568" cy="1743801"/>
          </a:xfrm>
        </p:grpSpPr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CD7D0D62-AF21-90C2-A7CA-715161CC7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178401" y="3643563"/>
              <a:ext cx="3119568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9D4CCEB7-17C5-859B-7317-7D77995A9BFC}"/>
                </a:ext>
              </a:extLst>
            </p:cNvPr>
            <p:cNvSpPr txBox="1">
              <a:spLocks/>
            </p:cNvSpPr>
            <p:nvPr/>
          </p:nvSpPr>
          <p:spPr>
            <a:xfrm rot="510927">
              <a:off x="3400222" y="4237741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C92954-3C4C-850E-C64A-E501C33226CD}"/>
              </a:ext>
            </a:extLst>
          </p:cNvPr>
          <p:cNvGrpSpPr/>
          <p:nvPr/>
        </p:nvGrpSpPr>
        <p:grpSpPr>
          <a:xfrm rot="21480000">
            <a:off x="3177028" y="4283474"/>
            <a:ext cx="3186131" cy="3139706"/>
            <a:chOff x="3178401" y="3643563"/>
            <a:chExt cx="3119568" cy="1743801"/>
          </a:xfrm>
        </p:grpSpPr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0EE65583-74E3-C570-01E6-6B18CA6CC8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178401" y="3643563"/>
              <a:ext cx="3119568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itle 1">
              <a:extLst>
                <a:ext uri="{FF2B5EF4-FFF2-40B4-BE49-F238E27FC236}">
                  <a16:creationId xmlns:a16="http://schemas.microsoft.com/office/drawing/2014/main" id="{F8C0DCDB-B174-15F5-63E3-57E3B507395F}"/>
                </a:ext>
              </a:extLst>
            </p:cNvPr>
            <p:cNvSpPr txBox="1">
              <a:spLocks/>
            </p:cNvSpPr>
            <p:nvPr/>
          </p:nvSpPr>
          <p:spPr>
            <a:xfrm rot="510927">
              <a:off x="3400222" y="4237741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C8D76DB-A349-E87F-5D5B-B16F52C1178C}"/>
              </a:ext>
            </a:extLst>
          </p:cNvPr>
          <p:cNvGrpSpPr/>
          <p:nvPr/>
        </p:nvGrpSpPr>
        <p:grpSpPr>
          <a:xfrm rot="21480000">
            <a:off x="6305146" y="2236829"/>
            <a:ext cx="3186131" cy="3139706"/>
            <a:chOff x="3178401" y="3643563"/>
            <a:chExt cx="3119568" cy="1743801"/>
          </a:xfrm>
        </p:grpSpPr>
        <p:pic>
          <p:nvPicPr>
            <p:cNvPr id="20" name="Picture 4">
              <a:extLst>
                <a:ext uri="{FF2B5EF4-FFF2-40B4-BE49-F238E27FC236}">
                  <a16:creationId xmlns:a16="http://schemas.microsoft.com/office/drawing/2014/main" id="{B11F7D1F-F45B-ECC0-45A9-FFE97C9F2B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178401" y="3643563"/>
              <a:ext cx="3119568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D0C363AF-3AEA-4E94-3BC5-F4C784442B28}"/>
                </a:ext>
              </a:extLst>
            </p:cNvPr>
            <p:cNvSpPr txBox="1">
              <a:spLocks/>
            </p:cNvSpPr>
            <p:nvPr/>
          </p:nvSpPr>
          <p:spPr>
            <a:xfrm rot="510927">
              <a:off x="3400222" y="4237741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80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DBD2006-AF5A-83E9-7A25-C7D7C8D8324B}"/>
              </a:ext>
            </a:extLst>
          </p:cNvPr>
          <p:cNvSpPr/>
          <p:nvPr/>
        </p:nvSpPr>
        <p:spPr>
          <a:xfrm>
            <a:off x="-203523" y="-43930"/>
            <a:ext cx="12548680" cy="7072009"/>
          </a:xfrm>
          <a:prstGeom prst="rect">
            <a:avLst/>
          </a:prstGeom>
          <a:solidFill>
            <a:srgbClr val="272727">
              <a:alpha val="3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98C484-010B-786E-5634-C21A2A4D90AB}"/>
              </a:ext>
            </a:extLst>
          </p:cNvPr>
          <p:cNvGrpSpPr/>
          <p:nvPr/>
        </p:nvGrpSpPr>
        <p:grpSpPr>
          <a:xfrm rot="21480000">
            <a:off x="2121883" y="584793"/>
            <a:ext cx="8708931" cy="5118125"/>
            <a:chOff x="3032438" y="3849550"/>
            <a:chExt cx="2551099" cy="1743801"/>
          </a:xfrm>
        </p:grpSpPr>
        <p:pic>
          <p:nvPicPr>
            <p:cNvPr id="14" name="Picture 4">
              <a:extLst>
                <a:ext uri="{FF2B5EF4-FFF2-40B4-BE49-F238E27FC236}">
                  <a16:creationId xmlns:a16="http://schemas.microsoft.com/office/drawing/2014/main" id="{397BD924-A5AE-8F9E-743C-1A6120213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44607">
              <a:off x="3216460" y="3849550"/>
              <a:ext cx="2257401" cy="174380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6CBCFC87-2E4C-1357-1144-7C608A118000}"/>
                </a:ext>
              </a:extLst>
            </p:cNvPr>
            <p:cNvSpPr txBox="1">
              <a:spLocks/>
            </p:cNvSpPr>
            <p:nvPr/>
          </p:nvSpPr>
          <p:spPr>
            <a:xfrm rot="21405646">
              <a:off x="3032438" y="4419362"/>
              <a:ext cx="2551099" cy="655302"/>
            </a:xfrm>
            <a:prstGeom prst="rect">
              <a:avLst/>
            </a:prstGeom>
            <a:effectLst>
              <a:outerShdw blurRad="38100" dist="254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121920" tIns="60960" rIns="121920" bIns="609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>
                  <a:solidFill>
                    <a:schemeClr val="bg1"/>
                  </a:solidFill>
                  <a:latin typeface="Akzidenz-Grotesk BQ Extra Alt" pitchFamily="50" charset="0"/>
                  <a:ea typeface="Akzidenz-Grotesk BQ Extra Alt" pitchFamily="50" charset="0"/>
                  <a:cs typeface="Akzidenz-Grotesk BQ Extra Alt" pitchFamily="50" charset="0"/>
                </a:defRPr>
              </a:lvl1pPr>
            </a:lstStyle>
            <a:p>
              <a:pPr marL="0" marR="0" lvl="0" indent="0" algn="ctr" defTabSz="121917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3800" dirty="0">
                  <a:solidFill>
                    <a:prstClr val="white"/>
                  </a:solidFill>
                  <a:latin typeface="Impact" panose="020B0806030902050204" pitchFamily="34" charset="0"/>
                  <a:sym typeface="Arial"/>
                </a:rPr>
                <a:t>YES!</a:t>
              </a:r>
              <a:endPara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54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2F4258F-93E4-1664-0283-C6128BB62BEE}"/>
              </a:ext>
            </a:extLst>
          </p:cNvPr>
          <p:cNvGrpSpPr/>
          <p:nvPr/>
        </p:nvGrpSpPr>
        <p:grpSpPr>
          <a:xfrm>
            <a:off x="-243191" y="-116732"/>
            <a:ext cx="12548680" cy="7072009"/>
            <a:chOff x="-243191" y="-116732"/>
            <a:chExt cx="12548680" cy="707200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D5C481-9F04-8B5C-6330-B10E80814C3B}"/>
                </a:ext>
              </a:extLst>
            </p:cNvPr>
            <p:cNvSpPr/>
            <p:nvPr/>
          </p:nvSpPr>
          <p:spPr>
            <a:xfrm>
              <a:off x="-243191" y="-116732"/>
              <a:ext cx="12548680" cy="7072009"/>
            </a:xfrm>
            <a:prstGeom prst="rect">
              <a:avLst/>
            </a:prstGeom>
            <a:solidFill>
              <a:srgbClr val="272727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56EE46-3DC3-3F68-FD1C-3A5C347B53EB}"/>
                </a:ext>
              </a:extLst>
            </p:cNvPr>
            <p:cNvSpPr txBox="1"/>
            <p:nvPr/>
          </p:nvSpPr>
          <p:spPr>
            <a:xfrm>
              <a:off x="1229780" y="861060"/>
              <a:ext cx="9275239" cy="54014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500" dirty="0">
                  <a:solidFill>
                    <a:srgbClr val="FF007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mpact" panose="020B0806030902050204" pitchFamily="34" charset="0"/>
                  <a:ea typeface="Roboto Black" panose="02000000000000000000" pitchFamily="2" charset="0"/>
                </a:rPr>
                <a:t>MAKE AGREEING THE DEFAULT RESPONSE</a:t>
              </a:r>
              <a:endParaRPr lang="en-ZA" sz="44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361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lur blurry image of an office&#10;&#10;Description automatically generated">
            <a:extLst>
              <a:ext uri="{FF2B5EF4-FFF2-40B4-BE49-F238E27FC236}">
                <a16:creationId xmlns:a16="http://schemas.microsoft.com/office/drawing/2014/main" id="{323183EE-6C9F-3F01-51BC-57E226EBD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61814"/>
            <a:ext cx="12305489" cy="8202694"/>
          </a:xfrm>
          <a:prstGeom prst="rect">
            <a:avLst/>
          </a:prstGeom>
        </p:spPr>
      </p:pic>
      <p:pic>
        <p:nvPicPr>
          <p:cNvPr id="9" name="Picture 8" descr="A close up of a hand&#10;&#10;Description automatically generated">
            <a:extLst>
              <a:ext uri="{FF2B5EF4-FFF2-40B4-BE49-F238E27FC236}">
                <a16:creationId xmlns:a16="http://schemas.microsoft.com/office/drawing/2014/main" id="{40976F38-F83E-2A7F-9602-01D29035B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34089" y="2467172"/>
            <a:ext cx="7071400" cy="2936330"/>
          </a:xfrm>
          <a:prstGeom prst="rect">
            <a:avLst/>
          </a:prstGeom>
        </p:spPr>
      </p:pic>
      <p:pic>
        <p:nvPicPr>
          <p:cNvPr id="6" name="Picture 5" descr="A person's arm with a black background&#10;&#10;Description automatically generated">
            <a:extLst>
              <a:ext uri="{FF2B5EF4-FFF2-40B4-BE49-F238E27FC236}">
                <a16:creationId xmlns:a16="http://schemas.microsoft.com/office/drawing/2014/main" id="{B19C88A9-EB3D-322F-17CE-C625B9C85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1739"/>
            <a:ext cx="7495013" cy="363176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AC4F3AF-5A5C-5798-0618-20B05C2C32F8}"/>
              </a:ext>
            </a:extLst>
          </p:cNvPr>
          <p:cNvGrpSpPr/>
          <p:nvPr/>
        </p:nvGrpSpPr>
        <p:grpSpPr>
          <a:xfrm>
            <a:off x="-243191" y="-116732"/>
            <a:ext cx="12548680" cy="7072009"/>
            <a:chOff x="-243191" y="-116732"/>
            <a:chExt cx="12548680" cy="707200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6DE46A9-82CD-B8CD-4113-938C46D9424B}"/>
                </a:ext>
              </a:extLst>
            </p:cNvPr>
            <p:cNvSpPr/>
            <p:nvPr/>
          </p:nvSpPr>
          <p:spPr>
            <a:xfrm>
              <a:off x="-243191" y="-116732"/>
              <a:ext cx="12548680" cy="7072009"/>
            </a:xfrm>
            <a:prstGeom prst="rect">
              <a:avLst/>
            </a:prstGeom>
            <a:solidFill>
              <a:srgbClr val="272727">
                <a:alpha val="7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276718-6790-FD1A-C109-6CF31C9D7D24}"/>
                </a:ext>
              </a:extLst>
            </p:cNvPr>
            <p:cNvSpPr txBox="1"/>
            <p:nvPr/>
          </p:nvSpPr>
          <p:spPr>
            <a:xfrm>
              <a:off x="1123526" y="1259175"/>
              <a:ext cx="9944949" cy="43396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3CB2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Black" panose="02000000000000000000" pitchFamily="2" charset="0"/>
                </a:rPr>
                <a:t>INFLUENCE: AGREEABLITY</a:t>
              </a:r>
              <a:endParaRPr lang="en-ZA" sz="4800" dirty="0">
                <a:solidFill>
                  <a:srgbClr val="3CB2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42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t="-30000" r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ooks on a shelf">
            <a:extLst>
              <a:ext uri="{FF2B5EF4-FFF2-40B4-BE49-F238E27FC236}">
                <a16:creationId xmlns:a16="http://schemas.microsoft.com/office/drawing/2014/main" id="{188A0242-E3BA-A39A-8894-5308D8D5B7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74"/>
            <a:ext cx="12192000" cy="813227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BB672CD-1463-BED9-C99E-7A3A826059C2}"/>
              </a:ext>
            </a:extLst>
          </p:cNvPr>
          <p:cNvGrpSpPr/>
          <p:nvPr/>
        </p:nvGrpSpPr>
        <p:grpSpPr>
          <a:xfrm>
            <a:off x="232287" y="1616784"/>
            <a:ext cx="6012668" cy="3943022"/>
            <a:chOff x="232287" y="494041"/>
            <a:chExt cx="6012668" cy="532859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72E30F1-216F-B92B-46C6-4B4761ECD4FB}"/>
                </a:ext>
              </a:extLst>
            </p:cNvPr>
            <p:cNvSpPr>
              <a:spLocks/>
            </p:cNvSpPr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solidFill>
              <a:schemeClr val="bg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EF46FD0-711B-4697-A556-8F532F3502A5}"/>
                </a:ext>
              </a:extLst>
            </p:cNvPr>
            <p:cNvSpPr/>
            <p:nvPr/>
          </p:nvSpPr>
          <p:spPr>
            <a:xfrm>
              <a:off x="371364" y="830755"/>
              <a:ext cx="5724636" cy="32316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4AB7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CORE CONCEPT: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The People Bible</a:t>
              </a:r>
              <a:r>
                <a:rPr lang="en-US" sz="4300" dirty="0">
                  <a:solidFill>
                    <a:srgbClr val="4AB7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:</a:t>
              </a:r>
              <a:r>
                <a:rPr lang="en-US" sz="43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Medium" panose="02000000000000000000" pitchFamily="2" charset="0"/>
                  <a:ea typeface="Roboto Medium" panose="02000000000000000000" pitchFamily="2" charset="0"/>
                  <a:cs typeface="Roboto Medium" panose="02000000000000000000" pitchFamily="2" charset="0"/>
                </a:rPr>
                <a:t>This should be your holy book on all things relating to interactions.</a:t>
              </a:r>
              <a:endParaRPr lang="en-US" sz="43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473AC8-3224-42E9-8691-C91D5E589B98}"/>
                </a:ext>
              </a:extLst>
            </p:cNvPr>
            <p:cNvSpPr/>
            <p:nvPr/>
          </p:nvSpPr>
          <p:spPr>
            <a:xfrm>
              <a:off x="232287" y="494041"/>
              <a:ext cx="6012668" cy="532859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</p:grpSp>
      <p:pic>
        <p:nvPicPr>
          <p:cNvPr id="23" name="Picture 22" descr="A blue book cover with white text&#10;&#10;Description automatically generated">
            <a:extLst>
              <a:ext uri="{FF2B5EF4-FFF2-40B4-BE49-F238E27FC236}">
                <a16:creationId xmlns:a16="http://schemas.microsoft.com/office/drawing/2014/main" id="{E3E0F970-44C4-0A55-1AE2-B1DDA896DB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050" y="567781"/>
            <a:ext cx="4960353" cy="607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08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reading a book&#10;&#10;Description automatically generated">
            <a:extLst>
              <a:ext uri="{FF2B5EF4-FFF2-40B4-BE49-F238E27FC236}">
                <a16:creationId xmlns:a16="http://schemas.microsoft.com/office/drawing/2014/main" id="{5B736F58-FB05-F89A-A5B4-98DC289CBE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r="25271"/>
          <a:stretch/>
        </p:blipFill>
        <p:spPr>
          <a:xfrm>
            <a:off x="6401909" y="1364483"/>
            <a:ext cx="6454316" cy="549351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E5BDB5A-2AC8-7905-B6C6-A85B818AB02A}"/>
              </a:ext>
            </a:extLst>
          </p:cNvPr>
          <p:cNvGrpSpPr/>
          <p:nvPr/>
        </p:nvGrpSpPr>
        <p:grpSpPr>
          <a:xfrm>
            <a:off x="543454" y="565673"/>
            <a:ext cx="6395529" cy="5328592"/>
            <a:chOff x="543454" y="565673"/>
            <a:chExt cx="6395529" cy="532859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5020B64-35FC-727E-7D49-9DD0B59D09BF}"/>
                </a:ext>
              </a:extLst>
            </p:cNvPr>
            <p:cNvGrpSpPr/>
            <p:nvPr/>
          </p:nvGrpSpPr>
          <p:grpSpPr>
            <a:xfrm>
              <a:off x="543454" y="565673"/>
              <a:ext cx="6395529" cy="5328592"/>
              <a:chOff x="776917" y="653221"/>
              <a:chExt cx="6395529" cy="5328592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737C576-DE75-3DB4-0592-D67AD51FCD52}"/>
                  </a:ext>
                </a:extLst>
              </p:cNvPr>
              <p:cNvSpPr/>
              <p:nvPr/>
            </p:nvSpPr>
            <p:spPr>
              <a:xfrm>
                <a:off x="1302627" y="1555343"/>
                <a:ext cx="5754774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40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 Black" panose="02000000000000000000" pitchFamily="2" charset="0"/>
                    <a:ea typeface="Roboto Black" panose="02000000000000000000" pitchFamily="2" charset="0"/>
                    <a:cs typeface="Arial" panose="020B0604020202020204" pitchFamily="34" charset="0"/>
                  </a:rPr>
                  <a:t>The only way on earth to influence other people is to talk about </a:t>
                </a:r>
                <a:r>
                  <a:rPr lang="en-US" sz="4000" dirty="0">
                    <a:solidFill>
                      <a:srgbClr val="3CB2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 Black" panose="02000000000000000000" pitchFamily="2" charset="0"/>
                    <a:ea typeface="Roboto Black" panose="02000000000000000000" pitchFamily="2" charset="0"/>
                    <a:cs typeface="Arial" panose="020B0604020202020204" pitchFamily="34" charset="0"/>
                  </a:rPr>
                  <a:t>what they want </a:t>
                </a:r>
                <a:r>
                  <a:rPr lang="en-US" sz="400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 Black" panose="02000000000000000000" pitchFamily="2" charset="0"/>
                    <a:ea typeface="Roboto Black" panose="02000000000000000000" pitchFamily="2" charset="0"/>
                    <a:cs typeface="Arial" panose="020B0604020202020204" pitchFamily="34" charset="0"/>
                  </a:rPr>
                  <a:t>and show them </a:t>
                </a:r>
                <a:r>
                  <a:rPr lang="en-US" sz="4000" dirty="0">
                    <a:solidFill>
                      <a:srgbClr val="3CB2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Roboto Black" panose="02000000000000000000" pitchFamily="2" charset="0"/>
                    <a:ea typeface="Roboto Black" panose="02000000000000000000" pitchFamily="2" charset="0"/>
                    <a:cs typeface="Arial" panose="020B0604020202020204" pitchFamily="34" charset="0"/>
                  </a:rPr>
                  <a:t>how to get it.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5404DD9-D464-29E1-A125-B187E6A9A1D2}"/>
                  </a:ext>
                </a:extLst>
              </p:cNvPr>
              <p:cNvSpPr/>
              <p:nvPr/>
            </p:nvSpPr>
            <p:spPr>
              <a:xfrm>
                <a:off x="927491" y="653221"/>
                <a:ext cx="6012668" cy="5328592"/>
              </a:xfrm>
              <a:prstGeom prst="rect">
                <a:avLst/>
              </a:prstGeom>
              <a:noFill/>
              <a:ln w="19050"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2B2B2D"/>
                  </a:solidFill>
                  <a:effectLst/>
                  <a:uLnTx/>
                  <a:uFillTx/>
                  <a:latin typeface="Open Sans Light"/>
                  <a:ea typeface="+mn-ea"/>
                  <a:cs typeface="+mn-cs"/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79CBB2CA-B3F9-6355-D4D0-320694E43C56}"/>
                  </a:ext>
                </a:extLst>
              </p:cNvPr>
              <p:cNvGrpSpPr/>
              <p:nvPr/>
            </p:nvGrpSpPr>
            <p:grpSpPr>
              <a:xfrm>
                <a:off x="776917" y="703094"/>
                <a:ext cx="939138" cy="777423"/>
                <a:chOff x="1056275" y="93105"/>
                <a:chExt cx="939138" cy="777423"/>
              </a:xfrm>
              <a:solidFill>
                <a:srgbClr val="4AB7C3"/>
              </a:solidFill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0F0D9887-D265-278E-CEE1-1AD5FC1A65DB}"/>
                    </a:ext>
                  </a:extLst>
                </p:cNvPr>
                <p:cNvSpPr/>
                <p:nvPr/>
              </p:nvSpPr>
              <p:spPr>
                <a:xfrm>
                  <a:off x="1056275" y="93105"/>
                  <a:ext cx="402064" cy="777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64" h="777423">
                      <a:moveTo>
                        <a:pt x="402064" y="0"/>
                      </a:moveTo>
                      <a:lnTo>
                        <a:pt x="402064" y="172102"/>
                      </a:lnTo>
                      <a:cubicBezTo>
                        <a:pt x="343707" y="205731"/>
                        <a:pt x="310573" y="250734"/>
                        <a:pt x="302660" y="307112"/>
                      </a:cubicBezTo>
                      <a:lnTo>
                        <a:pt x="402064" y="307112"/>
                      </a:lnTo>
                      <a:lnTo>
                        <a:pt x="402064" y="777423"/>
                      </a:lnTo>
                      <a:lnTo>
                        <a:pt x="0" y="777423"/>
                      </a:lnTo>
                      <a:lnTo>
                        <a:pt x="0" y="562296"/>
                      </a:lnTo>
                      <a:cubicBezTo>
                        <a:pt x="0" y="449541"/>
                        <a:pt x="13600" y="357061"/>
                        <a:pt x="40800" y="284858"/>
                      </a:cubicBezTo>
                      <a:cubicBezTo>
                        <a:pt x="68000" y="212654"/>
                        <a:pt x="114487" y="151331"/>
                        <a:pt x="180261" y="100887"/>
                      </a:cubicBezTo>
                      <a:cubicBezTo>
                        <a:pt x="246035" y="50444"/>
                        <a:pt x="319969" y="16815"/>
                        <a:pt x="4020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90500" marR="0" lvl="0" indent="-19050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Impact" panose="020B0806030902050204" pitchFamily="34" charset="0"/>
                    <a:ea typeface="Roboto Light" panose="02000000000000000000" pitchFamily="2" charset="0"/>
                    <a:cs typeface="Poppins" panose="00000800000000000000" pitchFamily="50" charset="0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08B73706-DE77-2082-90F6-FAADAC00305B}"/>
                    </a:ext>
                  </a:extLst>
                </p:cNvPr>
                <p:cNvSpPr/>
                <p:nvPr/>
              </p:nvSpPr>
              <p:spPr>
                <a:xfrm>
                  <a:off x="1593349" y="93105"/>
                  <a:ext cx="402064" cy="777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64" h="777423">
                      <a:moveTo>
                        <a:pt x="402064" y="0"/>
                      </a:moveTo>
                      <a:lnTo>
                        <a:pt x="402064" y="172102"/>
                      </a:lnTo>
                      <a:cubicBezTo>
                        <a:pt x="343708" y="205731"/>
                        <a:pt x="310573" y="250734"/>
                        <a:pt x="302661" y="307112"/>
                      </a:cubicBezTo>
                      <a:lnTo>
                        <a:pt x="402064" y="307112"/>
                      </a:lnTo>
                      <a:lnTo>
                        <a:pt x="402064" y="777423"/>
                      </a:lnTo>
                      <a:lnTo>
                        <a:pt x="0" y="777423"/>
                      </a:lnTo>
                      <a:lnTo>
                        <a:pt x="0" y="562296"/>
                      </a:lnTo>
                      <a:cubicBezTo>
                        <a:pt x="0" y="449541"/>
                        <a:pt x="13600" y="357061"/>
                        <a:pt x="40800" y="284858"/>
                      </a:cubicBezTo>
                      <a:cubicBezTo>
                        <a:pt x="68000" y="212654"/>
                        <a:pt x="114240" y="151331"/>
                        <a:pt x="179519" y="100887"/>
                      </a:cubicBezTo>
                      <a:cubicBezTo>
                        <a:pt x="244799" y="50444"/>
                        <a:pt x="318980" y="16815"/>
                        <a:pt x="4020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90500" marR="0" lvl="0" indent="-19050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Impact" panose="020B0806030902050204" pitchFamily="34" charset="0"/>
                    <a:ea typeface="Roboto Light" panose="02000000000000000000" pitchFamily="2" charset="0"/>
                    <a:cs typeface="Poppins" panose="00000800000000000000" pitchFamily="50" charset="0"/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66ACC1C-E7EA-B4B8-0DBD-901C5E9078DA}"/>
                  </a:ext>
                </a:extLst>
              </p:cNvPr>
              <p:cNvGrpSpPr/>
              <p:nvPr/>
            </p:nvGrpSpPr>
            <p:grpSpPr>
              <a:xfrm flipH="1">
                <a:off x="6233308" y="5114071"/>
                <a:ext cx="939138" cy="777423"/>
                <a:chOff x="10998928" y="93105"/>
                <a:chExt cx="939138" cy="777423"/>
              </a:xfrm>
              <a:solidFill>
                <a:srgbClr val="4AB7C3"/>
              </a:solidFill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2D72E28D-D45F-0458-73C4-DD6B3F57624B}"/>
                    </a:ext>
                  </a:extLst>
                </p:cNvPr>
                <p:cNvSpPr/>
                <p:nvPr/>
              </p:nvSpPr>
              <p:spPr>
                <a:xfrm>
                  <a:off x="10998928" y="93105"/>
                  <a:ext cx="402064" cy="777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64" h="777423">
                      <a:moveTo>
                        <a:pt x="402064" y="0"/>
                      </a:moveTo>
                      <a:lnTo>
                        <a:pt x="402064" y="172102"/>
                      </a:lnTo>
                      <a:cubicBezTo>
                        <a:pt x="343707" y="205731"/>
                        <a:pt x="310573" y="250734"/>
                        <a:pt x="302660" y="307112"/>
                      </a:cubicBezTo>
                      <a:lnTo>
                        <a:pt x="402064" y="307112"/>
                      </a:lnTo>
                      <a:lnTo>
                        <a:pt x="402064" y="777423"/>
                      </a:lnTo>
                      <a:lnTo>
                        <a:pt x="0" y="777423"/>
                      </a:lnTo>
                      <a:lnTo>
                        <a:pt x="0" y="562296"/>
                      </a:lnTo>
                      <a:cubicBezTo>
                        <a:pt x="0" y="449541"/>
                        <a:pt x="13600" y="357061"/>
                        <a:pt x="40800" y="284858"/>
                      </a:cubicBezTo>
                      <a:cubicBezTo>
                        <a:pt x="67999" y="212654"/>
                        <a:pt x="114487" y="151331"/>
                        <a:pt x="180261" y="100887"/>
                      </a:cubicBezTo>
                      <a:cubicBezTo>
                        <a:pt x="246035" y="50444"/>
                        <a:pt x="319969" y="16815"/>
                        <a:pt x="4020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90500" marR="0" lvl="0" indent="-19050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Impact" panose="020B0806030902050204" pitchFamily="34" charset="0"/>
                    <a:ea typeface="Roboto Light" panose="02000000000000000000" pitchFamily="2" charset="0"/>
                    <a:cs typeface="Poppins" panose="00000800000000000000" pitchFamily="50" charset="0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14FFEA39-4A9F-5FCB-F5EA-C960C118C3E2}"/>
                    </a:ext>
                  </a:extLst>
                </p:cNvPr>
                <p:cNvSpPr/>
                <p:nvPr/>
              </p:nvSpPr>
              <p:spPr>
                <a:xfrm>
                  <a:off x="11536002" y="93105"/>
                  <a:ext cx="402064" cy="777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64" h="777423">
                      <a:moveTo>
                        <a:pt x="402064" y="0"/>
                      </a:moveTo>
                      <a:lnTo>
                        <a:pt x="402064" y="172102"/>
                      </a:lnTo>
                      <a:cubicBezTo>
                        <a:pt x="343708" y="205731"/>
                        <a:pt x="310573" y="250734"/>
                        <a:pt x="302660" y="307112"/>
                      </a:cubicBezTo>
                      <a:lnTo>
                        <a:pt x="402064" y="307112"/>
                      </a:lnTo>
                      <a:lnTo>
                        <a:pt x="402064" y="777423"/>
                      </a:lnTo>
                      <a:lnTo>
                        <a:pt x="0" y="777423"/>
                      </a:lnTo>
                      <a:lnTo>
                        <a:pt x="0" y="562296"/>
                      </a:lnTo>
                      <a:cubicBezTo>
                        <a:pt x="0" y="449541"/>
                        <a:pt x="13600" y="357061"/>
                        <a:pt x="40800" y="284858"/>
                      </a:cubicBezTo>
                      <a:cubicBezTo>
                        <a:pt x="68000" y="212654"/>
                        <a:pt x="114239" y="151331"/>
                        <a:pt x="179519" y="100887"/>
                      </a:cubicBezTo>
                      <a:cubicBezTo>
                        <a:pt x="244799" y="50444"/>
                        <a:pt x="318980" y="16815"/>
                        <a:pt x="4020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190500" marR="0" lvl="0" indent="-19050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Impact" panose="020B0806030902050204" pitchFamily="34" charset="0"/>
                    <a:ea typeface="Roboto Light" panose="02000000000000000000" pitchFamily="2" charset="0"/>
                    <a:cs typeface="Poppins" panose="00000800000000000000" pitchFamily="50" charset="0"/>
                  </a:endParaRPr>
                </a:p>
              </p:txBody>
            </p:sp>
          </p:grp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679B353-4374-5913-185B-0E5D9562D8FC}"/>
                </a:ext>
              </a:extLst>
            </p:cNvPr>
            <p:cNvSpPr/>
            <p:nvPr/>
          </p:nvSpPr>
          <p:spPr>
            <a:xfrm>
              <a:off x="1013023" y="5162196"/>
              <a:ext cx="421246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90500" marR="0" lvl="0" indent="-1905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-</a:t>
              </a:r>
              <a:r>
                <a:rPr lang="en-US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Dale Carnegie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07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ght on a pole at night&#10;&#10;Description automatically generated">
            <a:extLst>
              <a:ext uri="{FF2B5EF4-FFF2-40B4-BE49-F238E27FC236}">
                <a16:creationId xmlns:a16="http://schemas.microsoft.com/office/drawing/2014/main" id="{A63ED4E9-70E2-32FE-19D8-75A962D9A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0" y="0"/>
            <a:ext cx="13716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FE19F43-27CC-0050-8FA6-3A8B5578FC75}"/>
              </a:ext>
            </a:extLst>
          </p:cNvPr>
          <p:cNvSpPr/>
          <p:nvPr/>
        </p:nvSpPr>
        <p:spPr>
          <a:xfrm>
            <a:off x="-243191" y="-116732"/>
            <a:ext cx="12548680" cy="7072009"/>
          </a:xfrm>
          <a:prstGeom prst="rect">
            <a:avLst/>
          </a:prstGeom>
          <a:solidFill>
            <a:srgbClr val="27272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E7BEFC-C39C-0C94-FF79-BD2F724E6B1D}"/>
              </a:ext>
            </a:extLst>
          </p:cNvPr>
          <p:cNvSpPr txBox="1"/>
          <p:nvPr/>
        </p:nvSpPr>
        <p:spPr>
          <a:xfrm>
            <a:off x="2415428" y="2028616"/>
            <a:ext cx="736114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IDEA OWNERSHIP</a:t>
            </a:r>
            <a:endParaRPr lang="en-ZA" sz="3600" dirty="0">
              <a:solidFill>
                <a:srgbClr val="EFE8E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709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ith a microphone&#10;&#10;Description automatically generated">
            <a:extLst>
              <a:ext uri="{FF2B5EF4-FFF2-40B4-BE49-F238E27FC236}">
                <a16:creationId xmlns:a16="http://schemas.microsoft.com/office/drawing/2014/main" id="{26F1217A-DF95-3A7C-5795-2373B617D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99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ouple of soldiers looking at a map&#10;&#10;Description automatically generated">
            <a:extLst>
              <a:ext uri="{FF2B5EF4-FFF2-40B4-BE49-F238E27FC236}">
                <a16:creationId xmlns:a16="http://schemas.microsoft.com/office/drawing/2014/main" id="{878FFF5F-AAEC-56B6-9077-0F081F183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620"/>
            <a:ext cx="12192000" cy="8128000"/>
          </a:xfrm>
          <a:prstGeom prst="rect">
            <a:avLst/>
          </a:prstGeom>
        </p:spPr>
      </p:pic>
      <p:pic>
        <p:nvPicPr>
          <p:cNvPr id="7" name="Picture 6" descr="A person wearing a black shirt&#10;&#10;Description automatically generated">
            <a:extLst>
              <a:ext uri="{FF2B5EF4-FFF2-40B4-BE49-F238E27FC236}">
                <a16:creationId xmlns:a16="http://schemas.microsoft.com/office/drawing/2014/main" id="{7236A78E-A843-B5FE-EF15-A734F9996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4617" flipH="1">
            <a:off x="4467068" y="136966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68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soldiers looking at a piece of paper&#10;&#10;Description automatically generated">
            <a:extLst>
              <a:ext uri="{FF2B5EF4-FFF2-40B4-BE49-F238E27FC236}">
                <a16:creationId xmlns:a16="http://schemas.microsoft.com/office/drawing/2014/main" id="{F2C59215-46FC-623B-D941-80E7DD8F9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20"/>
            <a:ext cx="12192000" cy="8127240"/>
          </a:xfrm>
          <a:prstGeom prst="rect">
            <a:avLst/>
          </a:prstGeom>
        </p:spPr>
      </p:pic>
      <p:pic>
        <p:nvPicPr>
          <p:cNvPr id="7" name="Picture 6" descr="A person wearing a black shirt&#10;&#10;Description automatically generated">
            <a:extLst>
              <a:ext uri="{FF2B5EF4-FFF2-40B4-BE49-F238E27FC236}">
                <a16:creationId xmlns:a16="http://schemas.microsoft.com/office/drawing/2014/main" id="{33C8B59A-B360-8AD9-662A-72153ECD1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0404">
            <a:off x="-4978400" y="1544321"/>
            <a:ext cx="12192000" cy="6858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C84A665-6721-2887-60F8-15985BB2DFCC}"/>
              </a:ext>
            </a:extLst>
          </p:cNvPr>
          <p:cNvGrpSpPr/>
          <p:nvPr/>
        </p:nvGrpSpPr>
        <p:grpSpPr>
          <a:xfrm>
            <a:off x="471839" y="2132345"/>
            <a:ext cx="2717131" cy="1280141"/>
            <a:chOff x="471839" y="2132345"/>
            <a:chExt cx="2717131" cy="1280141"/>
          </a:xfrm>
        </p:grpSpPr>
        <p:pic>
          <p:nvPicPr>
            <p:cNvPr id="15" name="Picture 14" descr="A bright light in the dark&#10;&#10;Description automatically generated">
              <a:extLst>
                <a:ext uri="{FF2B5EF4-FFF2-40B4-BE49-F238E27FC236}">
                  <a16:creationId xmlns:a16="http://schemas.microsoft.com/office/drawing/2014/main" id="{D5AA5826-0966-6AD0-B743-E9EB5D6E4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8312">
              <a:off x="999377" y="2182665"/>
              <a:ext cx="2189593" cy="1229821"/>
            </a:xfrm>
            <a:prstGeom prst="rect">
              <a:avLst/>
            </a:prstGeom>
          </p:spPr>
        </p:pic>
        <p:pic>
          <p:nvPicPr>
            <p:cNvPr id="16" name="Picture 15" descr="A bright light in the dark&#10;&#10;Description automatically generated">
              <a:extLst>
                <a:ext uri="{FF2B5EF4-FFF2-40B4-BE49-F238E27FC236}">
                  <a16:creationId xmlns:a16="http://schemas.microsoft.com/office/drawing/2014/main" id="{61ECD83D-F087-2FBF-E594-A349BFE25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8312">
              <a:off x="471839" y="2132345"/>
              <a:ext cx="2189593" cy="12298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968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797843A-B9FE-CC4C-1DD6-556A864B0362}"/>
              </a:ext>
            </a:extLst>
          </p:cNvPr>
          <p:cNvSpPr txBox="1"/>
          <p:nvPr/>
        </p:nvSpPr>
        <p:spPr>
          <a:xfrm>
            <a:off x="3971925" y="4616450"/>
            <a:ext cx="97168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Roboto Black" panose="02000000000000000000" pitchFamily="2" charset="0"/>
              </a:rPr>
              <a:t>THEIR IDEAS</a:t>
            </a:r>
            <a:endParaRPr lang="en-ZA" sz="28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D8637B-02AF-1C8A-BFEB-CD23CCC7D02F}"/>
              </a:ext>
            </a:extLst>
          </p:cNvPr>
          <p:cNvSpPr txBox="1"/>
          <p:nvPr/>
        </p:nvSpPr>
        <p:spPr>
          <a:xfrm>
            <a:off x="-1283601" y="3836898"/>
            <a:ext cx="971683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Roboto Black" panose="02000000000000000000" pitchFamily="2" charset="0"/>
              </a:rPr>
              <a:t>YOUR IDEAS</a:t>
            </a:r>
            <a:endParaRPr lang="en-ZA" sz="28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5" name="Picture 4" descr="A gold scale with a black background&#10;&#10;Description automatically generated">
            <a:extLst>
              <a:ext uri="{FF2B5EF4-FFF2-40B4-BE49-F238E27FC236}">
                <a16:creationId xmlns:a16="http://schemas.microsoft.com/office/drawing/2014/main" id="{AA8CA3C5-32F1-1A7C-4C24-7DB125076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87880" y="428943"/>
            <a:ext cx="8016240" cy="801624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805E26D9-E68F-9C23-302E-DDA1CB4AA04D}"/>
              </a:ext>
            </a:extLst>
          </p:cNvPr>
          <p:cNvGrpSpPr/>
          <p:nvPr/>
        </p:nvGrpSpPr>
        <p:grpSpPr>
          <a:xfrm>
            <a:off x="-81023" y="-81023"/>
            <a:ext cx="12361762" cy="7222603"/>
            <a:chOff x="-81023" y="-81023"/>
            <a:chExt cx="12361762" cy="722260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57447D-B201-B124-9EF7-B0C126D287BF}"/>
                </a:ext>
              </a:extLst>
            </p:cNvPr>
            <p:cNvSpPr/>
            <p:nvPr/>
          </p:nvSpPr>
          <p:spPr>
            <a:xfrm>
              <a:off x="-81023" y="-81023"/>
              <a:ext cx="12361762" cy="7222603"/>
            </a:xfrm>
            <a:prstGeom prst="rect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1DE129-5FF5-6C5F-8A6A-533C780825A5}"/>
                </a:ext>
              </a:extLst>
            </p:cNvPr>
            <p:cNvSpPr txBox="1"/>
            <p:nvPr/>
          </p:nvSpPr>
          <p:spPr>
            <a:xfrm>
              <a:off x="1170039" y="1164262"/>
              <a:ext cx="9716830" cy="43396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4AB7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Black" panose="02000000000000000000" pitchFamily="2" charset="0"/>
                </a:rPr>
                <a:t>INFLUENCE: COMMITMENT</a:t>
              </a:r>
              <a:endParaRPr lang="en-ZA" sz="4800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17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soldiers looking at a piece of paper&#10;&#10;Description automatically generated">
            <a:extLst>
              <a:ext uri="{FF2B5EF4-FFF2-40B4-BE49-F238E27FC236}">
                <a16:creationId xmlns:a16="http://schemas.microsoft.com/office/drawing/2014/main" id="{FD675467-6277-6322-0528-F5F7E57A232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6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0A91FA-90D6-2B77-D77A-859246106CA6}"/>
              </a:ext>
            </a:extLst>
          </p:cNvPr>
          <p:cNvSpPr/>
          <p:nvPr/>
        </p:nvSpPr>
        <p:spPr>
          <a:xfrm>
            <a:off x="6096000" y="-325878"/>
            <a:ext cx="6225703" cy="718387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4" name="Picture 3" descr="A close-up of a couple of soldiers looking at a map&#10;&#10;Description automatically generated">
            <a:extLst>
              <a:ext uri="{FF2B5EF4-FFF2-40B4-BE49-F238E27FC236}">
                <a16:creationId xmlns:a16="http://schemas.microsoft.com/office/drawing/2014/main" id="{18E0881F-73AD-5B99-44C8-BA594C288D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80"/>
          <a:stretch/>
        </p:blipFill>
        <p:spPr>
          <a:xfrm>
            <a:off x="-129703" y="0"/>
            <a:ext cx="6225703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FC606EF-1D77-AD99-2DE0-168ACBE5B055}"/>
              </a:ext>
            </a:extLst>
          </p:cNvPr>
          <p:cNvGrpSpPr/>
          <p:nvPr/>
        </p:nvGrpSpPr>
        <p:grpSpPr>
          <a:xfrm>
            <a:off x="-106843" y="-325878"/>
            <a:ext cx="6202843" cy="7183878"/>
            <a:chOff x="-106843" y="-325878"/>
            <a:chExt cx="6202843" cy="718387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4138C23-3E0A-2FD0-ACF9-32E89E18352D}"/>
                </a:ext>
              </a:extLst>
            </p:cNvPr>
            <p:cNvSpPr/>
            <p:nvPr/>
          </p:nvSpPr>
          <p:spPr>
            <a:xfrm>
              <a:off x="-106843" y="-325878"/>
              <a:ext cx="6202843" cy="7183878"/>
            </a:xfrm>
            <a:prstGeom prst="rect">
              <a:avLst/>
            </a:prstGeom>
            <a:solidFill>
              <a:srgbClr val="4AB7C3">
                <a:alpha val="8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C5A5E1-7FF1-D603-9ED6-C87405B8AE6B}"/>
                </a:ext>
              </a:extLst>
            </p:cNvPr>
            <p:cNvSpPr txBox="1"/>
            <p:nvPr/>
          </p:nvSpPr>
          <p:spPr>
            <a:xfrm>
              <a:off x="91440" y="217170"/>
              <a:ext cx="5760720" cy="3416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</a:rPr>
                <a:t>“You cannot teach a man anything;</a:t>
              </a:r>
              <a:endParaRPr lang="en-ZA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567293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soldiers looking at a piece of paper&#10;&#10;Description automatically generated">
            <a:extLst>
              <a:ext uri="{FF2B5EF4-FFF2-40B4-BE49-F238E27FC236}">
                <a16:creationId xmlns:a16="http://schemas.microsoft.com/office/drawing/2014/main" id="{CC1AE871-C4E7-4E08-CD5C-7823A6ADA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6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9DCCFD1-F927-2845-D5D8-9DB14B12D55A}"/>
              </a:ext>
            </a:extLst>
          </p:cNvPr>
          <p:cNvGrpSpPr/>
          <p:nvPr/>
        </p:nvGrpSpPr>
        <p:grpSpPr>
          <a:xfrm>
            <a:off x="6096000" y="-223008"/>
            <a:ext cx="6225703" cy="7183878"/>
            <a:chOff x="6096000" y="-223008"/>
            <a:chExt cx="6225703" cy="718387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5762E6-54E8-EED5-4118-AD4062299667}"/>
                </a:ext>
              </a:extLst>
            </p:cNvPr>
            <p:cNvSpPr/>
            <p:nvPr/>
          </p:nvSpPr>
          <p:spPr>
            <a:xfrm>
              <a:off x="6096000" y="-223008"/>
              <a:ext cx="6225703" cy="7183878"/>
            </a:xfrm>
            <a:prstGeom prst="rect">
              <a:avLst/>
            </a:prstGeom>
            <a:solidFill>
              <a:srgbClr val="4AB7C3">
                <a:alpha val="8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032B954-0B63-7FAC-CDB2-0281A2FF047B}"/>
                </a:ext>
              </a:extLst>
            </p:cNvPr>
            <p:cNvSpPr txBox="1"/>
            <p:nvPr/>
          </p:nvSpPr>
          <p:spPr>
            <a:xfrm>
              <a:off x="6381831" y="2241550"/>
              <a:ext cx="5654040" cy="45243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7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</a:rPr>
                <a:t>you can only help him to find it within himself.”</a:t>
              </a:r>
              <a:endParaRPr lang="en-ZA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  <p:pic>
        <p:nvPicPr>
          <p:cNvPr id="11" name="Picture 10" descr="A close-up of a couple of soldiers looking at a map&#10;&#10;Description automatically generated">
            <a:extLst>
              <a:ext uri="{FF2B5EF4-FFF2-40B4-BE49-F238E27FC236}">
                <a16:creationId xmlns:a16="http://schemas.microsoft.com/office/drawing/2014/main" id="{82776DFC-EF04-8C5E-7AD9-D0329AC99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80"/>
          <a:stretch/>
        </p:blipFill>
        <p:spPr>
          <a:xfrm>
            <a:off x="-129703" y="0"/>
            <a:ext cx="6225703" cy="6858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5F9D42A-09FB-4B07-4805-FDE1412BC9E6}"/>
              </a:ext>
            </a:extLst>
          </p:cNvPr>
          <p:cNvGrpSpPr/>
          <p:nvPr/>
        </p:nvGrpSpPr>
        <p:grpSpPr>
          <a:xfrm>
            <a:off x="-129703" y="-211578"/>
            <a:ext cx="6225703" cy="7183878"/>
            <a:chOff x="-129703" y="-211578"/>
            <a:chExt cx="6225703" cy="71838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35E1E00-6634-6F31-0F81-7189C5A8DC14}"/>
                </a:ext>
              </a:extLst>
            </p:cNvPr>
            <p:cNvSpPr/>
            <p:nvPr/>
          </p:nvSpPr>
          <p:spPr>
            <a:xfrm>
              <a:off x="-129703" y="-211578"/>
              <a:ext cx="6225703" cy="7183878"/>
            </a:xfrm>
            <a:prstGeom prst="rect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0C5A5E1-7FF1-D603-9ED6-C87405B8AE6B}"/>
                </a:ext>
              </a:extLst>
            </p:cNvPr>
            <p:cNvSpPr txBox="1"/>
            <p:nvPr/>
          </p:nvSpPr>
          <p:spPr>
            <a:xfrm>
              <a:off x="91440" y="217170"/>
              <a:ext cx="5760720" cy="34163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7200" dirty="0">
                  <a:solidFill>
                    <a:srgbClr val="4AB7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</a:rPr>
                <a:t>“You cannot teach a man anything;</a:t>
              </a:r>
              <a:endParaRPr lang="en-ZA" sz="7200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025630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Books on a shelf">
            <a:extLst>
              <a:ext uri="{FF2B5EF4-FFF2-40B4-BE49-F238E27FC236}">
                <a16:creationId xmlns:a16="http://schemas.microsoft.com/office/drawing/2014/main" id="{E42B162A-7919-A231-9289-8F22D62CE2A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589"/>
            <a:ext cx="12192000" cy="8132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F214D8-C8A5-A412-E62A-D00DD8511AD0}"/>
              </a:ext>
            </a:extLst>
          </p:cNvPr>
          <p:cNvSpPr/>
          <p:nvPr/>
        </p:nvSpPr>
        <p:spPr>
          <a:xfrm>
            <a:off x="576703" y="432111"/>
            <a:ext cx="11038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dirty="0">
                <a:latin typeface="Roboto Black" panose="02000000000000000000" pitchFamily="2" charset="0"/>
                <a:ea typeface="Roboto Black" panose="02000000000000000000" pitchFamily="2" charset="0"/>
              </a:rPr>
              <a:t>Tricks of the Trade</a:t>
            </a:r>
            <a:r>
              <a:rPr lang="en-US" sz="80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8BC1A4F-2172-5231-EBAA-A02EA27C31BD}"/>
              </a:ext>
            </a:extLst>
          </p:cNvPr>
          <p:cNvSpPr txBox="1">
            <a:spLocks/>
          </p:cNvSpPr>
          <p:nvPr/>
        </p:nvSpPr>
        <p:spPr>
          <a:xfrm>
            <a:off x="2548199" y="2060575"/>
            <a:ext cx="7095602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Avoid Arguments</a:t>
            </a:r>
            <a:endParaRPr lang="en-US" sz="60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BB58B37-89E2-339C-B7F5-A1E954DCE81F}"/>
              </a:ext>
            </a:extLst>
          </p:cNvPr>
          <p:cNvSpPr txBox="1">
            <a:spLocks/>
          </p:cNvSpPr>
          <p:nvPr/>
        </p:nvSpPr>
        <p:spPr>
          <a:xfrm>
            <a:off x="2601206" y="5242238"/>
            <a:ext cx="6989588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lvl="0">
              <a:defRPr/>
            </a:pPr>
            <a:r>
              <a:rPr lang="en-US" sz="60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Idea Ownership</a:t>
            </a:r>
            <a:endParaRPr lang="en-US" sz="60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C7B1B48-045D-A4CB-50F5-CE823A553E36}"/>
              </a:ext>
            </a:extLst>
          </p:cNvPr>
          <p:cNvSpPr txBox="1">
            <a:spLocks/>
          </p:cNvSpPr>
          <p:nvPr/>
        </p:nvSpPr>
        <p:spPr>
          <a:xfrm>
            <a:off x="2196935" y="3624787"/>
            <a:ext cx="7798130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lvl="0">
              <a:defRPr/>
            </a:pPr>
            <a:r>
              <a:rPr lang="en-US" sz="60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Yes-Set Technique</a:t>
            </a:r>
            <a:endParaRPr lang="en-US" sz="60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3411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3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501F70-19AB-52D7-5A29-79630CEB4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6" y="575261"/>
            <a:ext cx="1249788" cy="1135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C1C210-552C-A5B8-5E98-79267E2E3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43944"/>
            <a:ext cx="12192002" cy="477011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816BA91-42AB-36C3-13F0-CCAD095A2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9184" y="836479"/>
            <a:ext cx="3644781" cy="56079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ZA" sz="2800" b="1" dirty="0"/>
              <a:t>Discussion Time…</a:t>
            </a:r>
            <a:endParaRPr lang="en-ZA" sz="2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0F0B83D-B654-A6FB-3D86-83605B555416}"/>
              </a:ext>
            </a:extLst>
          </p:cNvPr>
          <p:cNvSpPr txBox="1">
            <a:spLocks/>
          </p:cNvSpPr>
          <p:nvPr/>
        </p:nvSpPr>
        <p:spPr>
          <a:xfrm>
            <a:off x="175788" y="1605481"/>
            <a:ext cx="8005576" cy="3647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rgbClr val="262626"/>
                </a:solidFill>
                <a:latin typeface="Arial Black" panose="020B0A04020102020204" pitchFamily="34" charset="0"/>
              </a:rPr>
              <a:t>How, with these new techniques having been acquired, who are the people around you </a:t>
            </a:r>
            <a:r>
              <a:rPr lang="en-US" sz="4400" b="1" dirty="0">
                <a:solidFill>
                  <a:srgbClr val="4AB7C3"/>
                </a:solidFill>
                <a:latin typeface="Arial Black" panose="020B0A04020102020204" pitchFamily="34" charset="0"/>
              </a:rPr>
              <a:t>that you want to influence</a:t>
            </a:r>
            <a:r>
              <a:rPr lang="en-US" sz="4400" b="1" dirty="0">
                <a:solidFill>
                  <a:srgbClr val="262626"/>
                </a:solidFill>
                <a:latin typeface="Arial Black" panose="020B0A04020102020204" pitchFamily="34" charset="0"/>
              </a:rPr>
              <a:t>?</a:t>
            </a:r>
            <a:endParaRPr lang="en-ZA" sz="4400" b="1" dirty="0">
              <a:solidFill>
                <a:srgbClr val="26262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B7B90111-3FF3-4A79-CAE6-24F6951E0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97" y="3429000"/>
            <a:ext cx="5234286" cy="3486035"/>
          </a:xfrm>
          <a:prstGeom prst="rect">
            <a:avLst/>
          </a:prstGeom>
        </p:spPr>
      </p:pic>
      <p:pic>
        <p:nvPicPr>
          <p:cNvPr id="9" name="Picture 8" descr="A person wearing glasses and a suit&#10;&#10;Description automatically generated">
            <a:extLst>
              <a:ext uri="{FF2B5EF4-FFF2-40B4-BE49-F238E27FC236}">
                <a16:creationId xmlns:a16="http://schemas.microsoft.com/office/drawing/2014/main" id="{12971D07-45A2-B314-4F4E-EFBF2C450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714" y="1623714"/>
            <a:ext cx="5234286" cy="5234286"/>
          </a:xfrm>
          <a:prstGeom prst="rect">
            <a:avLst/>
          </a:prstGeom>
        </p:spPr>
      </p:pic>
      <p:pic>
        <p:nvPicPr>
          <p:cNvPr id="11" name="Picture 10" descr="A red and black logo&#10;&#10;Description automatically generated">
            <a:extLst>
              <a:ext uri="{FF2B5EF4-FFF2-40B4-BE49-F238E27FC236}">
                <a16:creationId xmlns:a16="http://schemas.microsoft.com/office/drawing/2014/main" id="{E2B133D3-65AC-6BCB-9029-F3E375E606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440" y="1346480"/>
            <a:ext cx="3268280" cy="277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1993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98F85-C3F2-C619-EB98-194FB3AF8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080" y="3013541"/>
            <a:ext cx="11378895" cy="2387600"/>
          </a:xfrm>
        </p:spPr>
        <p:txBody>
          <a:bodyPr>
            <a:noAutofit/>
          </a:bodyPr>
          <a:lstStyle/>
          <a:p>
            <a:pPr algn="l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For this week, don’t just take action for yourself, </a:t>
            </a:r>
            <a:r>
              <a:rPr lang="en-US" sz="4400" b="1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take actions which result in others taking action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, and by doing so, you have </a:t>
            </a:r>
            <a:r>
              <a:rPr lang="en-US" sz="4400" b="1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influenced those around you</a:t>
            </a:r>
            <a:r>
              <a:rPr lang="en-US" sz="4400" b="1" dirty="0">
                <a:latin typeface="Arial Black" panose="020B0A040201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9011D92-0A69-D557-4953-0CDF757EC087}"/>
              </a:ext>
            </a:extLst>
          </p:cNvPr>
          <p:cNvCxnSpPr>
            <a:cxnSpLocks/>
          </p:cNvCxnSpPr>
          <p:nvPr/>
        </p:nvCxnSpPr>
        <p:spPr>
          <a:xfrm>
            <a:off x="744648" y="5746566"/>
            <a:ext cx="102781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8AB6922A-F9E8-3A80-E9BA-F40E053B93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855" y="885466"/>
            <a:ext cx="3644781" cy="56079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ZA" sz="2800" b="1" dirty="0"/>
              <a:t>Forward Focus…</a:t>
            </a:r>
            <a:endParaRPr lang="en-ZA" sz="28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456474-AAE3-EEEC-B4EB-166FF023AF1A}"/>
              </a:ext>
            </a:extLst>
          </p:cNvPr>
          <p:cNvGrpSpPr/>
          <p:nvPr/>
        </p:nvGrpSpPr>
        <p:grpSpPr>
          <a:xfrm>
            <a:off x="742081" y="748387"/>
            <a:ext cx="1111923" cy="816430"/>
            <a:chOff x="742081" y="748387"/>
            <a:chExt cx="1111923" cy="81643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6E0CA9E0-4546-274B-342B-9595D5D168DF}"/>
                </a:ext>
              </a:extLst>
            </p:cNvPr>
            <p:cNvSpPr/>
            <p:nvPr/>
          </p:nvSpPr>
          <p:spPr>
            <a:xfrm rot="5400000">
              <a:off x="1087885" y="798699"/>
              <a:ext cx="816429" cy="715808"/>
            </a:xfrm>
            <a:prstGeom prst="triangle">
              <a:avLst/>
            </a:prstGeom>
            <a:solidFill>
              <a:schemeClr val="bg1"/>
            </a:solidFill>
            <a:ln w="53975">
              <a:solidFill>
                <a:srgbClr val="262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527148B-4367-67DD-C009-FD3A2BECF9A5}"/>
                </a:ext>
              </a:extLst>
            </p:cNvPr>
            <p:cNvSpPr/>
            <p:nvPr/>
          </p:nvSpPr>
          <p:spPr>
            <a:xfrm rot="5400000">
              <a:off x="691770" y="798698"/>
              <a:ext cx="816429" cy="715808"/>
            </a:xfrm>
            <a:prstGeom prst="triangle">
              <a:avLst/>
            </a:prstGeom>
            <a:solidFill>
              <a:srgbClr val="4AB7C3"/>
            </a:solidFill>
            <a:ln w="53975">
              <a:solidFill>
                <a:srgbClr val="26262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6971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E65CEA-7ED1-464F-6E93-979E288AD538}"/>
              </a:ext>
            </a:extLst>
          </p:cNvPr>
          <p:cNvSpPr/>
          <p:nvPr/>
        </p:nvSpPr>
        <p:spPr>
          <a:xfrm>
            <a:off x="-213360" y="-274320"/>
            <a:ext cx="13014960" cy="7482840"/>
          </a:xfrm>
          <a:prstGeom prst="rect">
            <a:avLst/>
          </a:prstGeom>
          <a:solidFill>
            <a:srgbClr val="4AB7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7C21F-EF0D-3C2B-293D-B6F3E1577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509" y="2909867"/>
            <a:ext cx="9801221" cy="2253593"/>
          </a:xfrm>
        </p:spPr>
        <p:txBody>
          <a:bodyPr>
            <a:noAutofit/>
          </a:bodyPr>
          <a:lstStyle/>
          <a:p>
            <a:pPr algn="l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"People who can put themselves in the </a:t>
            </a:r>
            <a:r>
              <a:rPr lang="en-US" sz="5400" b="1" dirty="0"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place of other people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who can understand the </a:t>
            </a:r>
            <a:r>
              <a:rPr lang="en-US" sz="5400" b="1" dirty="0"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workings of their minds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…</a:t>
            </a:r>
            <a:endParaRPr lang="en-Z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BDDC8C-4684-8213-2700-F69E31D13992}"/>
              </a:ext>
            </a:extLst>
          </p:cNvPr>
          <p:cNvCxnSpPr>
            <a:cxnSpLocks/>
          </p:cNvCxnSpPr>
          <p:nvPr/>
        </p:nvCxnSpPr>
        <p:spPr>
          <a:xfrm>
            <a:off x="1606868" y="5847382"/>
            <a:ext cx="9801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30519-657C-CB78-DAA2-72665C886A51}"/>
              </a:ext>
            </a:extLst>
          </p:cNvPr>
          <p:cNvCxnSpPr>
            <a:cxnSpLocks/>
          </p:cNvCxnSpPr>
          <p:nvPr/>
        </p:nvCxnSpPr>
        <p:spPr>
          <a:xfrm flipV="1">
            <a:off x="11408093" y="4036664"/>
            <a:ext cx="0" cy="18107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9FF448-FF7E-34E0-27C7-0B5EBDAF051E}"/>
              </a:ext>
            </a:extLst>
          </p:cNvPr>
          <p:cNvGrpSpPr/>
          <p:nvPr/>
        </p:nvGrpSpPr>
        <p:grpSpPr>
          <a:xfrm rot="10800000">
            <a:off x="738188" y="610719"/>
            <a:ext cx="9801225" cy="1810718"/>
            <a:chOff x="1820228" y="683864"/>
            <a:chExt cx="9801225" cy="1810718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99419E-C5E1-44A1-9134-DC96FAD2B36F}"/>
                </a:ext>
              </a:extLst>
            </p:cNvPr>
            <p:cNvCxnSpPr>
              <a:cxnSpLocks/>
            </p:cNvCxnSpPr>
            <p:nvPr/>
          </p:nvCxnSpPr>
          <p:spPr>
            <a:xfrm>
              <a:off x="1820228" y="2494582"/>
              <a:ext cx="9801225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E9EE961-55C5-552C-4A0E-C2CF620456CF}"/>
                </a:ext>
              </a:extLst>
            </p:cNvPr>
            <p:cNvCxnSpPr/>
            <p:nvPr/>
          </p:nvCxnSpPr>
          <p:spPr>
            <a:xfrm flipV="1">
              <a:off x="11621453" y="683864"/>
              <a:ext cx="0" cy="1810718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8664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FE65CEA-7ED1-464F-6E93-979E288AD538}"/>
              </a:ext>
            </a:extLst>
          </p:cNvPr>
          <p:cNvSpPr/>
          <p:nvPr/>
        </p:nvSpPr>
        <p:spPr>
          <a:xfrm>
            <a:off x="-213360" y="-274320"/>
            <a:ext cx="13014960" cy="7482840"/>
          </a:xfrm>
          <a:prstGeom prst="rect">
            <a:avLst/>
          </a:prstGeom>
          <a:solidFill>
            <a:srgbClr val="4AB7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7C21F-EF0D-3C2B-293D-B6F3E1577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006" y="1934764"/>
            <a:ext cx="9953988" cy="2593641"/>
          </a:xfrm>
        </p:spPr>
        <p:txBody>
          <a:bodyPr>
            <a:noAutofit/>
          </a:bodyPr>
          <a:lstStyle/>
          <a:p>
            <a:pPr algn="l"/>
            <a:r>
              <a:rPr lang="en-US" sz="5400" b="1" dirty="0">
                <a:solidFill>
                  <a:srgbClr val="EFE8E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need never worry 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about what the future has in store for them.."</a:t>
            </a:r>
            <a:endParaRPr lang="en-ZA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BDDC8C-4684-8213-2700-F69E31D13992}"/>
              </a:ext>
            </a:extLst>
          </p:cNvPr>
          <p:cNvCxnSpPr>
            <a:cxnSpLocks/>
          </p:cNvCxnSpPr>
          <p:nvPr/>
        </p:nvCxnSpPr>
        <p:spPr>
          <a:xfrm>
            <a:off x="1606868" y="5847382"/>
            <a:ext cx="9801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D30519-657C-CB78-DAA2-72665C886A51}"/>
              </a:ext>
            </a:extLst>
          </p:cNvPr>
          <p:cNvCxnSpPr>
            <a:cxnSpLocks/>
          </p:cNvCxnSpPr>
          <p:nvPr/>
        </p:nvCxnSpPr>
        <p:spPr>
          <a:xfrm flipV="1">
            <a:off x="11408093" y="4036664"/>
            <a:ext cx="0" cy="181071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9FF448-FF7E-34E0-27C7-0B5EBDAF051E}"/>
              </a:ext>
            </a:extLst>
          </p:cNvPr>
          <p:cNvGrpSpPr/>
          <p:nvPr/>
        </p:nvGrpSpPr>
        <p:grpSpPr>
          <a:xfrm rot="10800000">
            <a:off x="738188" y="610719"/>
            <a:ext cx="9801225" cy="1810718"/>
            <a:chOff x="1820228" y="683864"/>
            <a:chExt cx="9801225" cy="1810718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D99419E-C5E1-44A1-9134-DC96FAD2B36F}"/>
                </a:ext>
              </a:extLst>
            </p:cNvPr>
            <p:cNvCxnSpPr>
              <a:cxnSpLocks/>
            </p:cNvCxnSpPr>
            <p:nvPr/>
          </p:nvCxnSpPr>
          <p:spPr>
            <a:xfrm>
              <a:off x="1820228" y="2494582"/>
              <a:ext cx="9801225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E9EE961-55C5-552C-4A0E-C2CF620456CF}"/>
                </a:ext>
              </a:extLst>
            </p:cNvPr>
            <p:cNvCxnSpPr/>
            <p:nvPr/>
          </p:nvCxnSpPr>
          <p:spPr>
            <a:xfrm flipV="1">
              <a:off x="11621453" y="683864"/>
              <a:ext cx="0" cy="1810718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939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501F70-19AB-52D7-5A29-79630CEB4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86" y="575261"/>
            <a:ext cx="1249788" cy="11354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C1C210-552C-A5B8-5E98-79267E2E37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43944"/>
            <a:ext cx="12192002" cy="4770112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4816BA91-42AB-36C3-13F0-CCAD095A2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9184" y="836479"/>
            <a:ext cx="3644781" cy="560790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ZA" sz="2800" b="1" dirty="0"/>
              <a:t>Discussion Time…</a:t>
            </a:r>
            <a:endParaRPr lang="en-ZA" sz="28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14579D-0AFB-A82E-292D-811F61E344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7042" y="2659482"/>
            <a:ext cx="8155458" cy="2764404"/>
          </a:xfrm>
        </p:spPr>
        <p:txBody>
          <a:bodyPr>
            <a:noAutofit/>
          </a:bodyPr>
          <a:lstStyle/>
          <a:p>
            <a:pPr algn="l" defTabSz="121917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4800" b="1" dirty="0">
                <a:solidFill>
                  <a:srgbClr val="272727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“Let’s talk about a time where somebody may not have seen things from our perspective, </a:t>
            </a:r>
            <a:r>
              <a:rPr lang="en-US" sz="4800" b="1" dirty="0">
                <a:solidFill>
                  <a:srgbClr val="3CB2C3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did that lead to any problems</a:t>
            </a:r>
            <a:r>
              <a:rPr lang="en-US" sz="4800" b="1" dirty="0">
                <a:solidFill>
                  <a:srgbClr val="272727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366493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5020B64-35FC-727E-7D49-9DD0B59D09BF}"/>
              </a:ext>
            </a:extLst>
          </p:cNvPr>
          <p:cNvGrpSpPr/>
          <p:nvPr/>
        </p:nvGrpSpPr>
        <p:grpSpPr>
          <a:xfrm>
            <a:off x="543454" y="565673"/>
            <a:ext cx="6395529" cy="5328592"/>
            <a:chOff x="776917" y="653221"/>
            <a:chExt cx="6395529" cy="53285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37C576-DE75-3DB4-0592-D67AD51FCD52}"/>
                </a:ext>
              </a:extLst>
            </p:cNvPr>
            <p:cNvSpPr/>
            <p:nvPr/>
          </p:nvSpPr>
          <p:spPr>
            <a:xfrm>
              <a:off x="1411268" y="1462975"/>
              <a:ext cx="5761178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Any fool can criticize, complain, and condemn, </a:t>
              </a:r>
              <a:r>
                <a:rPr lang="en-US" sz="3600" dirty="0">
                  <a:solidFill>
                    <a:srgbClr val="3CB2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and most fools do</a:t>
              </a:r>
              <a:r>
                <a:rPr lang="en-US" sz="36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. But it takes character and self-control </a:t>
              </a:r>
              <a:r>
                <a:rPr lang="en-US" sz="3600" dirty="0">
                  <a:solidFill>
                    <a:srgbClr val="3CB2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Black" panose="02000000000000000000" pitchFamily="2" charset="0"/>
                  <a:ea typeface="Roboto Black" panose="02000000000000000000" pitchFamily="2" charset="0"/>
                  <a:cs typeface="Arial" panose="020B0604020202020204" pitchFamily="34" charset="0"/>
                </a:rPr>
                <a:t>to be understanding and forgiving.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217696-72F4-F882-DEC0-730EAA82318F}"/>
                </a:ext>
              </a:extLst>
            </p:cNvPr>
            <p:cNvSpPr/>
            <p:nvPr/>
          </p:nvSpPr>
          <p:spPr>
            <a:xfrm>
              <a:off x="1178981" y="5368274"/>
              <a:ext cx="421246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90500" marR="0" lvl="0" indent="-1905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-</a:t>
              </a:r>
              <a:r>
                <a:rPr lang="en-US" sz="28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Roboto Light" panose="02000000000000000000" pitchFamily="2" charset="0"/>
                  <a:ea typeface="Roboto Light" panose="02000000000000000000" pitchFamily="2" charset="0"/>
                  <a:cs typeface="Arial" panose="020B0604020202020204" pitchFamily="34" charset="0"/>
                </a:rPr>
                <a:t>Dale Carnegie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404DD9-D464-29E1-A125-B187E6A9A1D2}"/>
                </a:ext>
              </a:extLst>
            </p:cNvPr>
            <p:cNvSpPr/>
            <p:nvPr/>
          </p:nvSpPr>
          <p:spPr>
            <a:xfrm>
              <a:off x="927491" y="653221"/>
              <a:ext cx="6012668" cy="5328592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9CBB2CA-B3F9-6355-D4D0-320694E43C56}"/>
                </a:ext>
              </a:extLst>
            </p:cNvPr>
            <p:cNvGrpSpPr/>
            <p:nvPr/>
          </p:nvGrpSpPr>
          <p:grpSpPr>
            <a:xfrm>
              <a:off x="776917" y="703094"/>
              <a:ext cx="939138" cy="777423"/>
              <a:chOff x="1056275" y="93105"/>
              <a:chExt cx="939138" cy="777423"/>
            </a:xfrm>
            <a:solidFill>
              <a:srgbClr val="4AB7C3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F0D9887-D265-278E-CEE1-1AD5FC1A65DB}"/>
                  </a:ext>
                </a:extLst>
              </p:cNvPr>
              <p:cNvSpPr/>
              <p:nvPr/>
            </p:nvSpPr>
            <p:spPr>
              <a:xfrm>
                <a:off x="1056275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8B73706-DE77-2082-90F6-FAADAC00305B}"/>
                  </a:ext>
                </a:extLst>
              </p:cNvPr>
              <p:cNvSpPr/>
              <p:nvPr/>
            </p:nvSpPr>
            <p:spPr>
              <a:xfrm>
                <a:off x="1593349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1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40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66ACC1C-E7EA-B4B8-0DBD-901C5E9078DA}"/>
                </a:ext>
              </a:extLst>
            </p:cNvPr>
            <p:cNvGrpSpPr/>
            <p:nvPr/>
          </p:nvGrpSpPr>
          <p:grpSpPr>
            <a:xfrm flipH="1">
              <a:off x="6233308" y="5114071"/>
              <a:ext cx="939138" cy="777423"/>
              <a:chOff x="10998928" y="93105"/>
              <a:chExt cx="939138" cy="777423"/>
            </a:xfrm>
            <a:solidFill>
              <a:srgbClr val="4AB7C3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72E28D-D45F-0458-73C4-DD6B3F57624B}"/>
                  </a:ext>
                </a:extLst>
              </p:cNvPr>
              <p:cNvSpPr/>
              <p:nvPr/>
            </p:nvSpPr>
            <p:spPr>
              <a:xfrm>
                <a:off x="10998928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7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7999" y="212654"/>
                      <a:pt x="114487" y="151331"/>
                      <a:pt x="180261" y="100887"/>
                    </a:cubicBezTo>
                    <a:cubicBezTo>
                      <a:pt x="246035" y="50444"/>
                      <a:pt x="319969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14FFEA39-4A9F-5FCB-F5EA-C960C118C3E2}"/>
                  </a:ext>
                </a:extLst>
              </p:cNvPr>
              <p:cNvSpPr/>
              <p:nvPr/>
            </p:nvSpPr>
            <p:spPr>
              <a:xfrm>
                <a:off x="11536002" y="93105"/>
                <a:ext cx="402064" cy="777423"/>
              </a:xfrm>
              <a:custGeom>
                <a:avLst/>
                <a:gdLst/>
                <a:ahLst/>
                <a:cxnLst/>
                <a:rect l="l" t="t" r="r" b="b"/>
                <a:pathLst>
                  <a:path w="402064" h="777423">
                    <a:moveTo>
                      <a:pt x="402064" y="0"/>
                    </a:moveTo>
                    <a:lnTo>
                      <a:pt x="402064" y="172102"/>
                    </a:lnTo>
                    <a:cubicBezTo>
                      <a:pt x="343708" y="205731"/>
                      <a:pt x="310573" y="250734"/>
                      <a:pt x="302660" y="307112"/>
                    </a:cubicBezTo>
                    <a:lnTo>
                      <a:pt x="402064" y="307112"/>
                    </a:lnTo>
                    <a:lnTo>
                      <a:pt x="402064" y="777423"/>
                    </a:lnTo>
                    <a:lnTo>
                      <a:pt x="0" y="777423"/>
                    </a:lnTo>
                    <a:lnTo>
                      <a:pt x="0" y="562296"/>
                    </a:lnTo>
                    <a:cubicBezTo>
                      <a:pt x="0" y="449541"/>
                      <a:pt x="13600" y="357061"/>
                      <a:pt x="40800" y="284858"/>
                    </a:cubicBezTo>
                    <a:cubicBezTo>
                      <a:pt x="68000" y="212654"/>
                      <a:pt x="114239" y="151331"/>
                      <a:pt x="179519" y="100887"/>
                    </a:cubicBezTo>
                    <a:cubicBezTo>
                      <a:pt x="244799" y="50444"/>
                      <a:pt x="318980" y="16815"/>
                      <a:pt x="4020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190500" marR="0" lvl="0" indent="-19050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Light" panose="02000000000000000000" pitchFamily="2" charset="0"/>
                  <a:cs typeface="Poppins" panose="00000800000000000000" pitchFamily="50" charset="0"/>
                </a:endParaRPr>
              </a:p>
            </p:txBody>
          </p:sp>
        </p:grpSp>
      </p:grpSp>
      <p:pic>
        <p:nvPicPr>
          <p:cNvPr id="2" name="Picture 1" descr="A person reading a book&#10;&#10;Description automatically generated">
            <a:extLst>
              <a:ext uri="{FF2B5EF4-FFF2-40B4-BE49-F238E27FC236}">
                <a16:creationId xmlns:a16="http://schemas.microsoft.com/office/drawing/2014/main" id="{BD413476-EDE6-E0BC-C555-BF32AD4A8F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7" r="25271"/>
          <a:stretch/>
        </p:blipFill>
        <p:spPr>
          <a:xfrm>
            <a:off x="6401909" y="1364483"/>
            <a:ext cx="6454316" cy="549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0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 descr="Books on a shelf">
            <a:extLst>
              <a:ext uri="{FF2B5EF4-FFF2-40B4-BE49-F238E27FC236}">
                <a16:creationId xmlns:a16="http://schemas.microsoft.com/office/drawing/2014/main" id="{E42B162A-7919-A231-9289-8F22D62CE2A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589"/>
            <a:ext cx="12192000" cy="813227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F214D8-C8A5-A412-E62A-D00DD8511AD0}"/>
              </a:ext>
            </a:extLst>
          </p:cNvPr>
          <p:cNvSpPr/>
          <p:nvPr/>
        </p:nvSpPr>
        <p:spPr>
          <a:xfrm>
            <a:off x="576703" y="432111"/>
            <a:ext cx="11038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dirty="0">
                <a:latin typeface="Roboto Black" panose="02000000000000000000" pitchFamily="2" charset="0"/>
                <a:ea typeface="Roboto Black" panose="02000000000000000000" pitchFamily="2" charset="0"/>
              </a:rPr>
              <a:t>Tricks of the Trade</a:t>
            </a:r>
            <a:r>
              <a:rPr lang="en-US" sz="8000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8BC1A4F-2172-5231-EBAA-A02EA27C31BD}"/>
              </a:ext>
            </a:extLst>
          </p:cNvPr>
          <p:cNvSpPr txBox="1">
            <a:spLocks/>
          </p:cNvSpPr>
          <p:nvPr/>
        </p:nvSpPr>
        <p:spPr>
          <a:xfrm>
            <a:off x="2548199" y="2060575"/>
            <a:ext cx="7095602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marL="0" marR="0" lvl="0" indent="0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Avoid Arguments</a:t>
            </a:r>
            <a:endParaRPr lang="en-US" sz="6000" dirty="0">
              <a:solidFill>
                <a:srgbClr val="4AB7C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BB58B37-89E2-339C-B7F5-A1E954DCE81F}"/>
              </a:ext>
            </a:extLst>
          </p:cNvPr>
          <p:cNvSpPr txBox="1">
            <a:spLocks/>
          </p:cNvSpPr>
          <p:nvPr/>
        </p:nvSpPr>
        <p:spPr>
          <a:xfrm>
            <a:off x="2601206" y="5242238"/>
            <a:ext cx="6989588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lvl="0">
              <a:defRPr/>
            </a:pPr>
            <a:r>
              <a:rPr lang="en-US" sz="6000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Idea Ownership</a:t>
            </a:r>
            <a:endParaRPr lang="en-US" sz="6000" dirty="0">
              <a:solidFill>
                <a:srgbClr val="4AB7C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C7B1B48-045D-A4CB-50F5-CE823A553E36}"/>
              </a:ext>
            </a:extLst>
          </p:cNvPr>
          <p:cNvSpPr txBox="1">
            <a:spLocks/>
          </p:cNvSpPr>
          <p:nvPr/>
        </p:nvSpPr>
        <p:spPr>
          <a:xfrm>
            <a:off x="2196935" y="3624787"/>
            <a:ext cx="7798130" cy="9486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+mj-cs"/>
              </a:defRPr>
            </a:lvl1pPr>
          </a:lstStyle>
          <a:p>
            <a:pPr lvl="0">
              <a:defRPr/>
            </a:pPr>
            <a:r>
              <a:rPr lang="en-US" sz="6000" dirty="0">
                <a:solidFill>
                  <a:srgbClr val="4AB7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Yes-Set Technique</a:t>
            </a:r>
            <a:endParaRPr lang="en-US" sz="6000" dirty="0">
              <a:solidFill>
                <a:srgbClr val="4AB7C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273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men standing on rocks with megaphones&#10;&#10;Description automatically generated">
            <a:extLst>
              <a:ext uri="{FF2B5EF4-FFF2-40B4-BE49-F238E27FC236}">
                <a16:creationId xmlns:a16="http://schemas.microsoft.com/office/drawing/2014/main" id="{B833CBBE-1849-E117-3ECA-88E9D3D23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724" y="-943914"/>
            <a:ext cx="13003421" cy="865265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414CF11-C928-03C7-F418-6848E7B8A71C}"/>
              </a:ext>
            </a:extLst>
          </p:cNvPr>
          <p:cNvGrpSpPr/>
          <p:nvPr/>
        </p:nvGrpSpPr>
        <p:grpSpPr>
          <a:xfrm>
            <a:off x="-77821" y="-1021404"/>
            <a:ext cx="12431949" cy="8103491"/>
            <a:chOff x="-77821" y="-1021404"/>
            <a:chExt cx="12431949" cy="810349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80235A4-C866-C722-77D8-EC12F2ABECA9}"/>
                </a:ext>
              </a:extLst>
            </p:cNvPr>
            <p:cNvSpPr/>
            <p:nvPr/>
          </p:nvSpPr>
          <p:spPr>
            <a:xfrm>
              <a:off x="-77821" y="-1021404"/>
              <a:ext cx="12431949" cy="8103491"/>
            </a:xfrm>
            <a:prstGeom prst="rect">
              <a:avLst/>
            </a:prstGeom>
            <a:solidFill>
              <a:schemeClr val="tx1">
                <a:alpha val="5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136A7B-6374-73DC-BAA3-2890623AB0B5}"/>
                </a:ext>
              </a:extLst>
            </p:cNvPr>
            <p:cNvSpPr txBox="1"/>
            <p:nvPr/>
          </p:nvSpPr>
          <p:spPr>
            <a:xfrm>
              <a:off x="1370265" y="2621181"/>
              <a:ext cx="9094952" cy="36317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sz="115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7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Impact" panose="020B0806030902050204" pitchFamily="34" charset="0"/>
                  <a:ea typeface="Roboto Black" panose="02000000000000000000" pitchFamily="2" charset="0"/>
                </a:rPr>
                <a:t>AVOID THE ARGUMENT</a:t>
              </a:r>
              <a:endParaRPr lang="en-ZA" sz="4400" dirty="0"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endParaRPr>
            </a:p>
          </p:txBody>
        </p:sp>
      </p:grpSp>
      <p:pic>
        <p:nvPicPr>
          <p:cNvPr id="9" name="Picture 8" descr="A person yelling into a megaphone next to another person&#10;&#10;Description automatically generated">
            <a:extLst>
              <a:ext uri="{FF2B5EF4-FFF2-40B4-BE49-F238E27FC236}">
                <a16:creationId xmlns:a16="http://schemas.microsoft.com/office/drawing/2014/main" id="{D883B44D-63DB-5E5B-C3BD-6D5AEE7D4A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724" y="-943914"/>
            <a:ext cx="13003448" cy="865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2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9D9FC2-6647-E4F9-9BDD-DAE254EE56FE}"/>
              </a:ext>
            </a:extLst>
          </p:cNvPr>
          <p:cNvSpPr txBox="1"/>
          <p:nvPr/>
        </p:nvSpPr>
        <p:spPr>
          <a:xfrm>
            <a:off x="836811" y="1164262"/>
            <a:ext cx="10518378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007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Roboto Black" panose="02000000000000000000" pitchFamily="2" charset="0"/>
              </a:rPr>
              <a:t>ARGUMENTS MAKE NO SENSE!</a:t>
            </a:r>
            <a:endParaRPr lang="en-ZA" sz="4400" dirty="0">
              <a:solidFill>
                <a:srgbClr val="FF007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744DD21-A185-F8B3-3FFE-D14A94437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5495" y="5006182"/>
            <a:ext cx="9256189" cy="28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6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lur blurry image of an office&#10;&#10;Description automatically generated">
            <a:extLst>
              <a:ext uri="{FF2B5EF4-FFF2-40B4-BE49-F238E27FC236}">
                <a16:creationId xmlns:a16="http://schemas.microsoft.com/office/drawing/2014/main" id="{FB5EDFE0-934A-58D9-1894-5038459B3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1843"/>
            <a:ext cx="12192000" cy="8127043"/>
          </a:xfrm>
          <a:prstGeom prst="rect">
            <a:avLst/>
          </a:prstGeom>
        </p:spPr>
      </p:pic>
      <p:pic>
        <p:nvPicPr>
          <p:cNvPr id="8" name="Picture 7" descr="A yellow and red logo&#10;&#10;Description automatically generated">
            <a:extLst>
              <a:ext uri="{FF2B5EF4-FFF2-40B4-BE49-F238E27FC236}">
                <a16:creationId xmlns:a16="http://schemas.microsoft.com/office/drawing/2014/main" id="{A2993F1F-6A79-720F-7668-01D7F29D0F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  <p:pic>
        <p:nvPicPr>
          <p:cNvPr id="10" name="Picture 9" descr="A person wearing boxing gloves&#10;&#10;Description automatically generated">
            <a:extLst>
              <a:ext uri="{FF2B5EF4-FFF2-40B4-BE49-F238E27FC236}">
                <a16:creationId xmlns:a16="http://schemas.microsoft.com/office/drawing/2014/main" id="{16E3E9CC-9A09-F13E-0131-A707889518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1"/>
          <a:stretch/>
        </p:blipFill>
        <p:spPr>
          <a:xfrm>
            <a:off x="-541020" y="0"/>
            <a:ext cx="6096000" cy="6858000"/>
          </a:xfrm>
          <a:prstGeom prst="rect">
            <a:avLst/>
          </a:prstGeom>
        </p:spPr>
      </p:pic>
      <p:pic>
        <p:nvPicPr>
          <p:cNvPr id="12" name="Picture 11" descr="A person wearing boxing gloves&#10;&#10;Description automatically generated">
            <a:extLst>
              <a:ext uri="{FF2B5EF4-FFF2-40B4-BE49-F238E27FC236}">
                <a16:creationId xmlns:a16="http://schemas.microsoft.com/office/drawing/2014/main" id="{DBA5176D-3CF8-3124-4A42-567656ED01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0"/>
          <a:stretch/>
        </p:blipFill>
        <p:spPr>
          <a:xfrm>
            <a:off x="6096000" y="0"/>
            <a:ext cx="5554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How to Win Friends and Influence People Slides V3</Template>
  <TotalTime>34699</TotalTime>
  <Words>392</Words>
  <Application>Microsoft Office PowerPoint</Application>
  <PresentationFormat>Widescreen</PresentationFormat>
  <Paragraphs>66</Paragraphs>
  <Slides>32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Arial</vt:lpstr>
      <vt:lpstr>Arial Black</vt:lpstr>
      <vt:lpstr>Calibri</vt:lpstr>
      <vt:lpstr>Calibri Light</vt:lpstr>
      <vt:lpstr>Century Gothic</vt:lpstr>
      <vt:lpstr>Impact</vt:lpstr>
      <vt:lpstr>Open Sans</vt:lpstr>
      <vt:lpstr>Open Sans Light</vt:lpstr>
      <vt:lpstr>Roboto</vt:lpstr>
      <vt:lpstr>Roboto Black</vt:lpstr>
      <vt:lpstr>Roboto Light</vt:lpstr>
      <vt:lpstr>Roboto Medium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“Let’s talk about a time where somebody may not have seen things from our perspective, did that lead to any problems?”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this week, don’t just take action for yourself, take actions which result in others taking action, and by doing so, you have influenced those around you.</vt:lpstr>
      <vt:lpstr>"People who can put themselves in the place of other people, who can understand the workings of their minds…</vt:lpstr>
      <vt:lpstr>need never worry about what the future has in store for them.."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Calumn Mulholland</dc:creator>
  <cp:lastModifiedBy>Calumn Mulholland</cp:lastModifiedBy>
  <cp:revision>4</cp:revision>
  <dcterms:created xsi:type="dcterms:W3CDTF">2023-12-05T12:35:56Z</dcterms:created>
  <dcterms:modified xsi:type="dcterms:W3CDTF">2024-01-31T21:57:18Z</dcterms:modified>
</cp:coreProperties>
</file>